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27"/>
  </p:notesMasterIdLst>
  <p:sldIdLst>
    <p:sldId id="256" r:id="rId2"/>
    <p:sldId id="281" r:id="rId3"/>
    <p:sldId id="280" r:id="rId4"/>
    <p:sldId id="262" r:id="rId5"/>
    <p:sldId id="286" r:id="rId6"/>
    <p:sldId id="257" r:id="rId7"/>
    <p:sldId id="258" r:id="rId8"/>
    <p:sldId id="275" r:id="rId9"/>
    <p:sldId id="274" r:id="rId10"/>
    <p:sldId id="260" r:id="rId11"/>
    <p:sldId id="261" r:id="rId12"/>
    <p:sldId id="263" r:id="rId13"/>
    <p:sldId id="264" r:id="rId14"/>
    <p:sldId id="265" r:id="rId15"/>
    <p:sldId id="266" r:id="rId16"/>
    <p:sldId id="271" r:id="rId17"/>
    <p:sldId id="272" r:id="rId18"/>
    <p:sldId id="269" r:id="rId19"/>
    <p:sldId id="270" r:id="rId20"/>
    <p:sldId id="279" r:id="rId21"/>
    <p:sldId id="273" r:id="rId22"/>
    <p:sldId id="277" r:id="rId23"/>
    <p:sldId id="284" r:id="rId24"/>
    <p:sldId id="282" r:id="rId25"/>
    <p:sldId id="285"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00CC00"/>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64831" autoAdjust="0"/>
  </p:normalViewPr>
  <p:slideViewPr>
    <p:cSldViewPr>
      <p:cViewPr>
        <p:scale>
          <a:sx n="64" d="100"/>
          <a:sy n="64" d="100"/>
        </p:scale>
        <p:origin x="-272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5F45364-EDB3-4578-96DC-52191BCF49E1}" type="datetimeFigureOut">
              <a:rPr lang="en-US" smtClean="0"/>
              <a:pPr/>
              <a:t>8/16/13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421944E-2061-4E14-8C36-36387A7F89FF}" type="slidenum">
              <a:rPr lang="en-US" smtClean="0"/>
              <a:pPr/>
              <a:t>‹#›</a:t>
            </a:fld>
            <a:endParaRPr lang="en-US"/>
          </a:p>
        </p:txBody>
      </p:sp>
    </p:spTree>
    <p:extLst>
      <p:ext uri="{BB962C8B-B14F-4D97-AF65-F5344CB8AC3E}">
        <p14:creationId xmlns:p14="http://schemas.microsoft.com/office/powerpoint/2010/main" val="324672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UofMHumanRights?ref=hl" TargetMode="External"/><Relationship Id="rId4" Type="http://schemas.openxmlformats.org/officeDocument/2006/relationships/hyperlink" Target="https://www.facebook.com/immigrantjustice?fref=ts"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twitter.com/search/realtime?q="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8C1sTrY_JdQ" TargetMode="External"/><Relationship Id="rId4" Type="http://schemas.openxmlformats.org/officeDocument/2006/relationships/hyperlink" Target="http://www.youtube.com/watch?v=imdE9Zf1KYg"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hange.org/es-LA/peticiones/justicia-a-los-vecinos-del-barrio-san-miguel-coatepec-veracruz" TargetMode="External"/><Relationship Id="rId4" Type="http://schemas.openxmlformats.org/officeDocument/2006/relationships/hyperlink" Target="http://www.change.org/es-LA/peticiones/lic-cesar-duarte-j-y-lic-jorge-abraham-ramirez-a-preocupacion-ante-matrimonio-de-ninos-y-ninas-a-los-14-anos"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google.es/intl/es/about/product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421944E-2061-4E14-8C36-36387A7F89FF}" type="slidenum">
              <a:rPr lang="en-US" smtClean="0"/>
              <a:pPr/>
              <a:t>2</a:t>
            </a:fld>
            <a:endParaRPr lang="en-US"/>
          </a:p>
        </p:txBody>
      </p:sp>
    </p:spTree>
    <p:extLst>
      <p:ext uri="{BB962C8B-B14F-4D97-AF65-F5344CB8AC3E}">
        <p14:creationId xmlns:p14="http://schemas.microsoft.com/office/powerpoint/2010/main" val="26394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b="1" dirty="0"/>
              <a:t>Voy a mostrarles dos página de Facebook: la primera para que vean el panel administración, la segunda par que vean algunas “mejores prácticas”</a:t>
            </a:r>
            <a:endParaRPr lang="en-US" dirty="0"/>
          </a:p>
          <a:p>
            <a:pPr marL="173336" indent="-173336" defTabSz="924458">
              <a:buFont typeface="Arial" pitchFamily="34" charset="0"/>
              <a:buChar char="•"/>
              <a:defRPr/>
            </a:pPr>
            <a:r>
              <a:rPr lang="es-CO" i="0" baseline="0" noProof="0" dirty="0" smtClean="0"/>
              <a:t>Human </a:t>
            </a:r>
            <a:r>
              <a:rPr lang="es-CO" i="0" baseline="0" noProof="0" dirty="0" err="1" smtClean="0"/>
              <a:t>Rights</a:t>
            </a:r>
            <a:r>
              <a:rPr lang="es-CO" i="0" baseline="0" noProof="0" dirty="0" smtClean="0"/>
              <a:t> </a:t>
            </a:r>
            <a:r>
              <a:rPr lang="es-CO" i="0" baseline="0" noProof="0" dirty="0" err="1" smtClean="0"/>
              <a:t>Program</a:t>
            </a:r>
            <a:r>
              <a:rPr lang="es-CO" i="0" baseline="0" noProof="0" dirty="0" smtClean="0"/>
              <a:t> (</a:t>
            </a:r>
            <a:r>
              <a:rPr lang="es-CO" dirty="0" smtClean="0">
                <a:hlinkClick r:id="rId3"/>
              </a:rPr>
              <a:t>https://www.facebook.com/UofMHumanRights?ref=hl</a:t>
            </a:r>
            <a:r>
              <a:rPr lang="es-CO" dirty="0" smtClean="0"/>
              <a:t>)</a:t>
            </a:r>
          </a:p>
          <a:p>
            <a:pPr marL="635565" lvl="1" indent="-173336">
              <a:buFont typeface="Arial" pitchFamily="34" charset="0"/>
              <a:buChar char="•"/>
            </a:pPr>
            <a:r>
              <a:rPr lang="es-CO" b="1" dirty="0"/>
              <a:t>Yo estoy administradora para la cuenta de Facebook de la Programa en Derechos Humanos de la Universidad de Minnesota. Una página puede tener varias administradoras, pero es buena práctica tener solamente una persona creando el contenido de la página para que su mensaje sea coherente y fluido. </a:t>
            </a:r>
            <a:endParaRPr lang="en-US" dirty="0"/>
          </a:p>
          <a:p>
            <a:pPr marL="635565" lvl="1" indent="-173336">
              <a:buFont typeface="Arial" pitchFamily="34" charset="0"/>
              <a:buChar char="•"/>
            </a:pPr>
            <a:r>
              <a:rPr lang="es-CO" b="1" dirty="0"/>
              <a:t>Por el panel de administración, es muy fácil ver como el público esta interaccionando con su página de Facebook.</a:t>
            </a:r>
            <a:endParaRPr lang="en-US" dirty="0"/>
          </a:p>
          <a:p>
            <a:pPr marL="1097794" lvl="2" indent="-173336">
              <a:buFont typeface="Wingdings" pitchFamily="2" charset="2"/>
              <a:buChar char="Ø"/>
            </a:pPr>
            <a:r>
              <a:rPr lang="es-CO" b="1" dirty="0"/>
              <a:t>“Mensajes,” “Estadísticas”</a:t>
            </a:r>
            <a:endParaRPr lang="en-US" dirty="0"/>
          </a:p>
          <a:p>
            <a:pPr marL="635565" lvl="1" indent="-173336">
              <a:buFont typeface="Arial" pitchFamily="34" charset="0"/>
              <a:buChar char="•"/>
            </a:pPr>
            <a:r>
              <a:rPr lang="es-CO" b="1" dirty="0"/>
              <a:t>También tiene algunas herramientas</a:t>
            </a:r>
            <a:endParaRPr lang="en-US" dirty="0"/>
          </a:p>
          <a:p>
            <a:pPr marL="1097794" lvl="2" indent="-173336">
              <a:buFont typeface="Wingdings" pitchFamily="2" charset="2"/>
              <a:buChar char="Ø"/>
            </a:pPr>
            <a:r>
              <a:rPr lang="es-CO" b="1" dirty="0"/>
              <a:t>Con “Promocionar página” puedes pagar por un anuncio para obtener más visibilidad y seguidores, pero también puedes adquirir más seguidores por mantener bien contenido </a:t>
            </a:r>
            <a:endParaRPr lang="en-US" dirty="0"/>
          </a:p>
          <a:p>
            <a:pPr marL="1097794" lvl="2" indent="-173336">
              <a:buFont typeface="Wingdings" pitchFamily="2" charset="2"/>
              <a:buChar char="Ø"/>
            </a:pPr>
            <a:r>
              <a:rPr lang="es-CO" b="1" dirty="0"/>
              <a:t>“Consejos para paginas”</a:t>
            </a:r>
            <a:endParaRPr lang="en-US" dirty="0"/>
          </a:p>
          <a:p>
            <a:pPr marL="173336" indent="-173336" defTabSz="924458">
              <a:buFont typeface="Arial" pitchFamily="34" charset="0"/>
              <a:buChar char="•"/>
              <a:defRPr/>
            </a:pPr>
            <a:r>
              <a:rPr lang="es-CO" noProof="0" dirty="0" err="1" smtClean="0"/>
              <a:t>National</a:t>
            </a:r>
            <a:r>
              <a:rPr lang="es-CO" baseline="0" noProof="0" dirty="0" smtClean="0"/>
              <a:t> </a:t>
            </a:r>
            <a:r>
              <a:rPr lang="es-CO" baseline="0" noProof="0" dirty="0" err="1" smtClean="0"/>
              <a:t>Immigrant</a:t>
            </a:r>
            <a:r>
              <a:rPr lang="es-CO" baseline="0" noProof="0" dirty="0" smtClean="0"/>
              <a:t> </a:t>
            </a:r>
            <a:r>
              <a:rPr lang="es-CO" baseline="0" noProof="0" dirty="0" err="1" smtClean="0"/>
              <a:t>Justice</a:t>
            </a:r>
            <a:r>
              <a:rPr lang="es-CO" baseline="0" noProof="0" dirty="0" smtClean="0"/>
              <a:t> Center</a:t>
            </a:r>
            <a:r>
              <a:rPr lang="es-CO" noProof="0" dirty="0" smtClean="0"/>
              <a:t> (</a:t>
            </a:r>
            <a:r>
              <a:rPr lang="en-US" dirty="0" smtClean="0">
                <a:hlinkClick r:id="rId4"/>
              </a:rPr>
              <a:t>https://www.facebook.com/immigrantjustice?fref=ts</a:t>
            </a:r>
            <a:r>
              <a:rPr lang="en-US" dirty="0" smtClean="0"/>
              <a:t>)</a:t>
            </a:r>
          </a:p>
          <a:p>
            <a:pPr marL="635565" lvl="1" indent="-173336">
              <a:buFont typeface="Arial" pitchFamily="34" charset="0"/>
              <a:buChar char="•"/>
            </a:pPr>
            <a:r>
              <a:rPr lang="es-CO" b="1" dirty="0"/>
              <a:t>Organización en Chicago que defiende los derechos de inmigrantes en los EEUU. Esta organización es parte del </a:t>
            </a:r>
            <a:r>
              <a:rPr lang="es-CO" b="1" dirty="0" err="1"/>
              <a:t>Midwest</a:t>
            </a:r>
            <a:r>
              <a:rPr lang="es-CO" b="1" dirty="0"/>
              <a:t> </a:t>
            </a:r>
            <a:r>
              <a:rPr lang="es-CO" b="1" dirty="0" err="1"/>
              <a:t>Coalition</a:t>
            </a:r>
            <a:r>
              <a:rPr lang="es-CO" b="1" dirty="0"/>
              <a:t> </a:t>
            </a:r>
            <a:r>
              <a:rPr lang="es-CO" b="1" dirty="0" err="1"/>
              <a:t>for</a:t>
            </a:r>
            <a:r>
              <a:rPr lang="es-CO" b="1" dirty="0"/>
              <a:t> Human </a:t>
            </a:r>
            <a:r>
              <a:rPr lang="es-CO" b="1" dirty="0" err="1"/>
              <a:t>Rights</a:t>
            </a:r>
            <a:r>
              <a:rPr lang="es-CO" b="1" dirty="0"/>
              <a:t>, y la conozco muy bien.</a:t>
            </a:r>
            <a:endParaRPr lang="en-US" dirty="0"/>
          </a:p>
          <a:p>
            <a:pPr marL="635565" lvl="1" indent="-173336">
              <a:buFont typeface="Arial" pitchFamily="34" charset="0"/>
              <a:buChar char="•"/>
            </a:pPr>
            <a:r>
              <a:rPr lang="es-CO" b="1" dirty="0"/>
              <a:t>Su página de Facebook es muy buena porque la mantiene la directora de comunicaciones de la organización. </a:t>
            </a:r>
            <a:endParaRPr lang="en-US" dirty="0"/>
          </a:p>
          <a:p>
            <a:pPr marL="635565" lvl="1" indent="-173336">
              <a:buFont typeface="Arial" pitchFamily="34" charset="0"/>
              <a:buChar char="•"/>
            </a:pPr>
            <a:r>
              <a:rPr lang="es-CO" b="1" dirty="0"/>
              <a:t>Mejores practicas:</a:t>
            </a:r>
          </a:p>
          <a:p>
            <a:pPr marL="1097794" lvl="2" indent="-173336">
              <a:buFont typeface="Wingdings" pitchFamily="2" charset="2"/>
              <a:buChar char="Ø"/>
            </a:pPr>
            <a:r>
              <a:rPr lang="es-CO" b="1" dirty="0"/>
              <a:t>Publican sus eventos: (ej. “Home/</a:t>
            </a:r>
            <a:r>
              <a:rPr lang="es-CO" b="1" dirty="0" err="1"/>
              <a:t>Land</a:t>
            </a:r>
            <a:r>
              <a:rPr lang="es-CO" b="1" dirty="0"/>
              <a:t>” sobre los dificultades de ser inmigrante en los EEUU)</a:t>
            </a:r>
            <a:endParaRPr lang="en-US" dirty="0"/>
          </a:p>
          <a:p>
            <a:pPr marL="1097794" lvl="2" indent="-173336">
              <a:buFont typeface="Wingdings" pitchFamily="2" charset="2"/>
              <a:buChar char="Ø"/>
            </a:pPr>
            <a:r>
              <a:rPr lang="es-CO" b="1" dirty="0"/>
              <a:t>Incluyen fotografías y videos informativas</a:t>
            </a:r>
            <a:endParaRPr lang="en-US" dirty="0"/>
          </a:p>
          <a:p>
            <a:pPr marL="1097794" lvl="2" indent="-173336">
              <a:buFont typeface="Wingdings" pitchFamily="2" charset="2"/>
              <a:buChar char="Ø"/>
            </a:pPr>
            <a:r>
              <a:rPr lang="es-CO" b="1" dirty="0"/>
              <a:t>Publican enlaces a su sitio de web</a:t>
            </a:r>
            <a:endParaRPr lang="en-US" dirty="0"/>
          </a:p>
          <a:p>
            <a:pPr marL="1097794" lvl="2" indent="-173336">
              <a:buFont typeface="Wingdings" pitchFamily="2" charset="2"/>
              <a:buChar char="Ø"/>
            </a:pPr>
            <a:r>
              <a:rPr lang="es-CO" b="1" dirty="0"/>
              <a:t>Incluyen noticias frecuentes y del último momento</a:t>
            </a:r>
            <a:endParaRPr lang="en-US" dirty="0"/>
          </a:p>
          <a:p>
            <a:pPr marL="1097794" lvl="2" indent="-173336">
              <a:buFont typeface="Wingdings" pitchFamily="2" charset="2"/>
              <a:buChar char="Ø"/>
            </a:pPr>
            <a:r>
              <a:rPr lang="es-CO" b="1" dirty="0"/>
              <a:t>Facilitan la conversación entre sus </a:t>
            </a:r>
            <a:r>
              <a:rPr lang="es-CO" b="1" dirty="0" smtClean="0"/>
              <a:t>seguidores.</a:t>
            </a:r>
            <a:r>
              <a:rPr lang="es-CO" b="1" baseline="0" dirty="0" smtClean="0"/>
              <a:t> </a:t>
            </a:r>
            <a:r>
              <a:rPr lang="es-CO" b="1" dirty="0" smtClean="0"/>
              <a:t>Pero</a:t>
            </a:r>
            <a:r>
              <a:rPr lang="es-CO" b="1" dirty="0"/>
              <a:t>, sería deseable promover más el diálogo</a:t>
            </a:r>
            <a:endParaRPr lang="en-US" dirty="0"/>
          </a:p>
          <a:p>
            <a:pPr marL="173336" indent="-173336">
              <a:buFont typeface="Arial" pitchFamily="34" charset="0"/>
              <a:buChar char="•"/>
            </a:pPr>
            <a:endParaRPr lang="es-CO" i="1" noProof="0"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11</a:t>
            </a:fld>
            <a:endParaRPr lang="en-US"/>
          </a:p>
        </p:txBody>
      </p:sp>
    </p:spTree>
    <p:extLst>
      <p:ext uri="{BB962C8B-B14F-4D97-AF65-F5344CB8AC3E}">
        <p14:creationId xmlns:p14="http://schemas.microsoft.com/office/powerpoint/2010/main" val="142578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defRPr/>
            </a:pPr>
            <a:r>
              <a:rPr lang="es-CO" dirty="0" smtClean="0"/>
              <a:t>(Uso)</a:t>
            </a:r>
            <a:r>
              <a:rPr lang="es-CO" baseline="0" dirty="0" smtClean="0"/>
              <a:t>: </a:t>
            </a:r>
            <a:r>
              <a:rPr lang="es-CO" b="1" baseline="0" dirty="0" err="1" smtClean="0"/>
              <a:t>Twitter</a:t>
            </a:r>
            <a:r>
              <a:rPr lang="es-CO" b="1" baseline="0" dirty="0" smtClean="0"/>
              <a:t> tiene un propósito </a:t>
            </a:r>
            <a:r>
              <a:rPr lang="es-CO" b="1" dirty="0"/>
              <a:t>más</a:t>
            </a:r>
            <a:r>
              <a:rPr lang="es-CO" b="1" baseline="0" dirty="0" smtClean="0"/>
              <a:t> sencillo que Facebook: para conversar con mensajes breves. Hay un </a:t>
            </a:r>
            <a:r>
              <a:rPr lang="es-CO" b="1" dirty="0"/>
              <a:t>límite</a:t>
            </a:r>
            <a:r>
              <a:rPr lang="es-CO" b="1" baseline="0" dirty="0" smtClean="0"/>
              <a:t> de 140 caracteres de mensaje.</a:t>
            </a:r>
          </a:p>
          <a:p>
            <a:pPr marL="173336" indent="-173336" defTabSz="924458">
              <a:buFont typeface="Arial" pitchFamily="34" charset="0"/>
              <a:buChar char="•"/>
              <a:defRPr/>
            </a:pPr>
            <a:r>
              <a:rPr lang="es-CO" dirty="0" smtClean="0"/>
              <a:t>(Ventajas):</a:t>
            </a:r>
            <a:r>
              <a:rPr lang="es-CO" baseline="0" dirty="0" smtClean="0"/>
              <a:t> </a:t>
            </a:r>
            <a:r>
              <a:rPr lang="es-CO" b="1" baseline="0" dirty="0" smtClean="0"/>
              <a:t>Así que es ideal para sostener una conversación en vivo sobre un tema en particular</a:t>
            </a:r>
          </a:p>
          <a:p>
            <a:pPr marL="635565" lvl="1" indent="-173336" defTabSz="924458">
              <a:buFont typeface="Wingdings" pitchFamily="2" charset="2"/>
              <a:buChar char="Ø"/>
              <a:defRPr/>
            </a:pPr>
            <a:r>
              <a:rPr lang="es-CO" b="1" baseline="0" dirty="0" smtClean="0"/>
              <a:t>Las </a:t>
            </a:r>
            <a:r>
              <a:rPr lang="es-CO" b="1" baseline="0" dirty="0" err="1" smtClean="0"/>
              <a:t>ONG’s</a:t>
            </a:r>
            <a:r>
              <a:rPr lang="es-CO" b="1" baseline="0" dirty="0" smtClean="0"/>
              <a:t> regularmente usan </a:t>
            </a:r>
            <a:r>
              <a:rPr lang="es-CO" b="1" baseline="0" dirty="0" err="1" smtClean="0"/>
              <a:t>Twitter</a:t>
            </a:r>
            <a:r>
              <a:rPr lang="es-CO" b="1" baseline="0" dirty="0" smtClean="0"/>
              <a:t> para compartir y discutir con el </a:t>
            </a:r>
            <a:r>
              <a:rPr lang="es-CO" b="1" dirty="0"/>
              <a:t>público</a:t>
            </a:r>
            <a:r>
              <a:rPr lang="es-CO" b="1" baseline="0" dirty="0" smtClean="0"/>
              <a:t> noticias del </a:t>
            </a:r>
            <a:r>
              <a:rPr lang="es-CO" b="1" dirty="0"/>
              <a:t>último</a:t>
            </a:r>
            <a:r>
              <a:rPr lang="es-CO" b="1" baseline="0" dirty="0" smtClean="0"/>
              <a:t> momento</a:t>
            </a:r>
            <a:endParaRPr lang="es-CO" b="1" dirty="0" smtClean="0"/>
          </a:p>
          <a:p>
            <a:endParaRPr lang="es-CO" dirty="0" smtClean="0"/>
          </a:p>
          <a:p>
            <a:pPr marL="173336" indent="-1733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12</a:t>
            </a:fld>
            <a:endParaRPr lang="en-US"/>
          </a:p>
        </p:txBody>
      </p:sp>
    </p:spTree>
    <p:extLst>
      <p:ext uri="{BB962C8B-B14F-4D97-AF65-F5344CB8AC3E}">
        <p14:creationId xmlns:p14="http://schemas.microsoft.com/office/powerpoint/2010/main" val="382065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defRPr/>
            </a:pPr>
            <a:r>
              <a:rPr lang="es-CO" noProof="0" dirty="0" smtClean="0"/>
              <a:t>(El movimiento en Egipto) – </a:t>
            </a:r>
            <a:r>
              <a:rPr lang="es-CO" b="1" dirty="0"/>
              <a:t>Otro ejemplo del uso exitoso de </a:t>
            </a:r>
            <a:r>
              <a:rPr lang="es-CO" b="1" dirty="0" err="1"/>
              <a:t>Twitter</a:t>
            </a:r>
            <a:r>
              <a:rPr lang="es-CO" b="1" dirty="0"/>
              <a:t> para un propósito DDHH es la coordinación de demonstraciones o protestas públicas.</a:t>
            </a:r>
            <a:endParaRPr lang="en-US" dirty="0"/>
          </a:p>
          <a:p>
            <a:pPr marL="628650" lvl="1" indent="-171450">
              <a:buFont typeface="Wingdings" pitchFamily="2" charset="2"/>
              <a:buChar char="Ø"/>
            </a:pPr>
            <a:r>
              <a:rPr lang="es-CO" sz="1200" b="1" kern="1200" dirty="0" smtClean="0">
                <a:solidFill>
                  <a:schemeClr val="tx1"/>
                </a:solidFill>
                <a:effectLst/>
                <a:latin typeface="+mn-lt"/>
                <a:ea typeface="+mn-ea"/>
                <a:cs typeface="+mn-cs"/>
              </a:rPr>
              <a:t>Hemos visto el uso extendido de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en la primavera árabe (que incluye las revoluciones de Túnez, Egipto, Libia, Yemen Bahréin, y Siria) para compartir noticias, videos, e imágenes de urgencia. El uso popular de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para avanzar estas revoluciones ha sido tan ubicuo, algunas las llaman las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a:t>
            </a:r>
            <a:r>
              <a:rPr lang="es-CO" sz="1200" b="1" kern="1200" dirty="0" err="1" smtClean="0">
                <a:solidFill>
                  <a:schemeClr val="tx1"/>
                </a:solidFill>
                <a:effectLst/>
                <a:latin typeface="+mn-lt"/>
                <a:ea typeface="+mn-ea"/>
                <a:cs typeface="+mn-cs"/>
              </a:rPr>
              <a:t>Revolutions</a:t>
            </a:r>
            <a:r>
              <a:rPr lang="es-CO"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628650" lvl="1" indent="-171450">
              <a:buFont typeface="Wingdings" pitchFamily="2" charset="2"/>
              <a:buChar char="Ø"/>
            </a:pPr>
            <a:r>
              <a:rPr lang="es-CO" sz="1200" b="1" kern="1200" dirty="0" smtClean="0">
                <a:solidFill>
                  <a:schemeClr val="tx1"/>
                </a:solidFill>
                <a:effectLst/>
                <a:latin typeface="+mn-lt"/>
                <a:ea typeface="+mn-ea"/>
                <a:cs typeface="+mn-cs"/>
              </a:rPr>
              <a:t>En Egipto, la revuelta inició en enero 25 de 2011 por descontento popular con el gobierno corrupto y opresivo y la brecha entre ricos y pobres. </a:t>
            </a:r>
            <a:endParaRPr lang="en-US" sz="1200" kern="1200" dirty="0" smtClean="0">
              <a:solidFill>
                <a:schemeClr val="tx1"/>
              </a:solidFill>
              <a:effectLst/>
              <a:latin typeface="+mn-lt"/>
              <a:ea typeface="+mn-ea"/>
              <a:cs typeface="+mn-cs"/>
            </a:endParaRPr>
          </a:p>
          <a:p>
            <a:pPr marL="628650" lvl="1" indent="-171450">
              <a:buFont typeface="Wingdings" pitchFamily="2" charset="2"/>
              <a:buChar char="Ø"/>
            </a:pPr>
            <a:r>
              <a:rPr lang="es-CO" sz="1200" b="1" kern="1200" dirty="0" smtClean="0">
                <a:solidFill>
                  <a:schemeClr val="tx1"/>
                </a:solidFill>
                <a:effectLst/>
                <a:latin typeface="+mn-lt"/>
                <a:ea typeface="+mn-ea"/>
                <a:cs typeface="+mn-cs"/>
              </a:rPr>
              <a:t>El uso de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en el movimiento Egipcio ha sido muy popular, y en 2011 #</a:t>
            </a:r>
            <a:r>
              <a:rPr lang="es-CO" sz="1200" b="1" kern="1200" dirty="0" err="1" smtClean="0">
                <a:solidFill>
                  <a:schemeClr val="tx1"/>
                </a:solidFill>
                <a:effectLst/>
                <a:latin typeface="+mn-lt"/>
                <a:ea typeface="+mn-ea"/>
                <a:cs typeface="+mn-cs"/>
              </a:rPr>
              <a:t>Egypt</a:t>
            </a:r>
            <a:r>
              <a:rPr lang="es-CO" sz="1200" b="1" kern="1200" dirty="0" smtClean="0">
                <a:solidFill>
                  <a:schemeClr val="tx1"/>
                </a:solidFill>
                <a:effectLst/>
                <a:latin typeface="+mn-lt"/>
                <a:ea typeface="+mn-ea"/>
                <a:cs typeface="+mn-cs"/>
              </a:rPr>
              <a:t> fue el </a:t>
            </a:r>
            <a:r>
              <a:rPr lang="es-CO" sz="1200" b="1" kern="1200" dirty="0" err="1" smtClean="0">
                <a:solidFill>
                  <a:schemeClr val="tx1"/>
                </a:solidFill>
                <a:effectLst/>
                <a:latin typeface="+mn-lt"/>
                <a:ea typeface="+mn-ea"/>
                <a:cs typeface="+mn-cs"/>
              </a:rPr>
              <a:t>hashtag</a:t>
            </a:r>
            <a:r>
              <a:rPr lang="es-CO" sz="1200" b="1" kern="1200" dirty="0" smtClean="0">
                <a:solidFill>
                  <a:schemeClr val="tx1"/>
                </a:solidFill>
                <a:effectLst/>
                <a:latin typeface="+mn-lt"/>
                <a:ea typeface="+mn-ea"/>
                <a:cs typeface="+mn-cs"/>
              </a:rPr>
              <a:t> más utilizado. Por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la gente tomaron el papel de reportero y documentó los abusos y eventos del movimiento. Este fue muy importante, especialmente porque los periodistas frecuentemente no tenían acceso al eventos del movimiento a causa del nivel de la violencia. </a:t>
            </a:r>
            <a:endParaRPr lang="en-US" sz="1200" kern="1200" dirty="0" smtClean="0">
              <a:solidFill>
                <a:schemeClr val="tx1"/>
              </a:solidFill>
              <a:effectLst/>
              <a:latin typeface="+mn-lt"/>
              <a:ea typeface="+mn-ea"/>
              <a:cs typeface="+mn-cs"/>
            </a:endParaRPr>
          </a:p>
          <a:p>
            <a:pPr marL="628650" lvl="1" indent="-171450">
              <a:buFont typeface="Wingdings" pitchFamily="2" charset="2"/>
              <a:buChar char="Ø"/>
            </a:pPr>
            <a:r>
              <a:rPr lang="es-CO" sz="1200" b="1" kern="1200" dirty="0" smtClean="0">
                <a:solidFill>
                  <a:schemeClr val="tx1"/>
                </a:solidFill>
                <a:effectLst/>
                <a:latin typeface="+mn-lt"/>
                <a:ea typeface="+mn-ea"/>
                <a:cs typeface="+mn-cs"/>
              </a:rPr>
              <a:t>Muchas autoridades académicas proponen que </a:t>
            </a:r>
            <a:r>
              <a:rPr lang="es-CO" sz="1200" b="1" kern="1200" dirty="0" err="1" smtClean="0">
                <a:solidFill>
                  <a:schemeClr val="tx1"/>
                </a:solidFill>
                <a:effectLst/>
                <a:latin typeface="+mn-lt"/>
                <a:ea typeface="+mn-ea"/>
                <a:cs typeface="+mn-cs"/>
              </a:rPr>
              <a:t>Twitter</a:t>
            </a:r>
            <a:r>
              <a:rPr lang="es-CO" sz="1200" b="1" kern="1200" dirty="0" smtClean="0">
                <a:solidFill>
                  <a:schemeClr val="tx1"/>
                </a:solidFill>
                <a:effectLst/>
                <a:latin typeface="+mn-lt"/>
                <a:ea typeface="+mn-ea"/>
                <a:cs typeface="+mn-cs"/>
              </a:rPr>
              <a:t> fue catalizador clave para los cambios políticos que ocurrieron en 2011, incluso la dimisión de Hosni Mubarak.</a:t>
            </a:r>
            <a:endParaRPr lang="en-US" sz="1200" kern="1200" dirty="0" smtClean="0">
              <a:solidFill>
                <a:schemeClr val="tx1"/>
              </a:solidFill>
              <a:effectLst/>
              <a:latin typeface="+mn-lt"/>
              <a:ea typeface="+mn-ea"/>
              <a:cs typeface="+mn-cs"/>
            </a:endParaRPr>
          </a:p>
          <a:p>
            <a:pPr marL="628650" lvl="1" indent="-171450">
              <a:buFont typeface="Wingdings" pitchFamily="2" charset="2"/>
              <a:buChar char="Ø"/>
            </a:pPr>
            <a:r>
              <a:rPr lang="es-CO" sz="1200" b="1" kern="1200" dirty="0" smtClean="0">
                <a:solidFill>
                  <a:schemeClr val="tx1"/>
                </a:solidFill>
                <a:effectLst/>
                <a:latin typeface="+mn-lt"/>
                <a:ea typeface="+mn-ea"/>
                <a:cs typeface="+mn-cs"/>
              </a:rPr>
              <a:t>Hoy en día, el dialogo en Egipto se trata de la democracia, los derechos humanos, y la religión en el contexto del sistema de gobierno Egipcio. La gente todavía están usando #</a:t>
            </a:r>
            <a:r>
              <a:rPr lang="es-CO" sz="1200" b="1" kern="1200" dirty="0" err="1" smtClean="0">
                <a:solidFill>
                  <a:schemeClr val="tx1"/>
                </a:solidFill>
                <a:effectLst/>
                <a:latin typeface="+mn-lt"/>
                <a:ea typeface="+mn-ea"/>
                <a:cs typeface="+mn-cs"/>
              </a:rPr>
              <a:t>Egypt</a:t>
            </a:r>
            <a:r>
              <a:rPr lang="es-CO" sz="1200" b="1" kern="1200" dirty="0" smtClean="0">
                <a:solidFill>
                  <a:schemeClr val="tx1"/>
                </a:solidFill>
                <a:effectLst/>
                <a:latin typeface="+mn-lt"/>
                <a:ea typeface="+mn-ea"/>
                <a:cs typeface="+mn-cs"/>
              </a:rPr>
              <a:t> para discutir el tema. </a:t>
            </a:r>
            <a:r>
              <a:rPr lang="es-CO" sz="1200" u="sng" kern="1200" dirty="0" smtClean="0">
                <a:solidFill>
                  <a:schemeClr val="tx1"/>
                </a:solidFill>
                <a:effectLst/>
                <a:latin typeface="+mn-lt"/>
                <a:ea typeface="+mn-ea"/>
                <a:cs typeface="+mn-cs"/>
                <a:hlinkClick r:id="rId3"/>
              </a:rPr>
              <a:t>https://twitter.com/search/realtime?q=%23egypt&amp;src=typd</a:t>
            </a:r>
            <a:endParaRPr lang="en-US" sz="1200" kern="1200" dirty="0" smtClean="0">
              <a:solidFill>
                <a:schemeClr val="tx1"/>
              </a:solidFill>
              <a:effectLst/>
              <a:latin typeface="+mn-lt"/>
              <a:ea typeface="+mn-ea"/>
              <a:cs typeface="+mn-cs"/>
            </a:endParaRPr>
          </a:p>
          <a:p>
            <a:pPr marL="462229" lvl="1"/>
            <a:endParaRPr lang="es-CO" noProof="0"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13</a:t>
            </a:fld>
            <a:endParaRPr lang="en-US"/>
          </a:p>
        </p:txBody>
      </p:sp>
    </p:spTree>
    <p:extLst>
      <p:ext uri="{BB962C8B-B14F-4D97-AF65-F5344CB8AC3E}">
        <p14:creationId xmlns:p14="http://schemas.microsoft.com/office/powerpoint/2010/main" val="417302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ES" dirty="0"/>
              <a:t>(Ventajas) </a:t>
            </a:r>
          </a:p>
          <a:p>
            <a:pPr marL="635565" lvl="1" indent="-173336">
              <a:buFont typeface="Arial" pitchFamily="34" charset="0"/>
              <a:buChar char="•"/>
            </a:pPr>
            <a:r>
              <a:rPr lang="es-ES" b="1" dirty="0"/>
              <a:t>Hay mucho interés en videos, y fácilmente pueden vitalizar (es decir que los usuarios se transmitan los unos a los otros obteniendo de este modo un crecimiento exponencial). </a:t>
            </a:r>
          </a:p>
          <a:p>
            <a:pPr marL="635565" lvl="1" indent="-173336">
              <a:buFont typeface="Arial" pitchFamily="34" charset="0"/>
              <a:buChar char="•"/>
            </a:pPr>
            <a:r>
              <a:rPr lang="es-ES" b="1" dirty="0"/>
              <a:t>Por eso YouTube puede ser un medio muy importante en la defensa de los DDHH.</a:t>
            </a:r>
            <a:endParaRPr lang="es-CO" b="1"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14</a:t>
            </a:fld>
            <a:endParaRPr lang="en-US"/>
          </a:p>
        </p:txBody>
      </p:sp>
    </p:spTree>
    <p:extLst>
      <p:ext uri="{BB962C8B-B14F-4D97-AF65-F5344CB8AC3E}">
        <p14:creationId xmlns:p14="http://schemas.microsoft.com/office/powerpoint/2010/main" val="71389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b="1" dirty="0" smtClean="0"/>
              <a:t>Tengo tres ejemplos distintos del uso exitoso de YouTube para un tema social, y cada</a:t>
            </a:r>
            <a:r>
              <a:rPr lang="es-CO" b="1" baseline="0" dirty="0" smtClean="0"/>
              <a:t> uno tiene solidez</a:t>
            </a:r>
            <a:endParaRPr lang="es-CO" b="1" dirty="0" smtClean="0"/>
          </a:p>
          <a:p>
            <a:pPr marL="635565" lvl="1" indent="-173336">
              <a:buFont typeface="Wingdings" pitchFamily="2" charset="2"/>
              <a:buChar char="Ø"/>
            </a:pPr>
            <a:r>
              <a:rPr lang="es-CO" b="1" dirty="0" smtClean="0"/>
              <a:t>Reforma Agraria en</a:t>
            </a:r>
            <a:r>
              <a:rPr lang="es-CO" b="1" baseline="0" dirty="0" smtClean="0"/>
              <a:t> </a:t>
            </a:r>
            <a:r>
              <a:rPr lang="es-CO" b="1" dirty="0" smtClean="0"/>
              <a:t>Honduras</a:t>
            </a:r>
            <a:r>
              <a:rPr lang="es-CO" b="1" baseline="0" dirty="0" smtClean="0"/>
              <a:t> </a:t>
            </a:r>
            <a:r>
              <a:rPr lang="es-CO" baseline="0" dirty="0" smtClean="0"/>
              <a:t>– </a:t>
            </a:r>
            <a:r>
              <a:rPr lang="en-US" dirty="0" smtClean="0">
                <a:hlinkClick r:id="rId3"/>
              </a:rPr>
              <a:t>http://www.youtube.com/watch?v=8C1sTrY_JdQ</a:t>
            </a:r>
            <a:endParaRPr lang="es-CO" baseline="0" dirty="0" smtClean="0"/>
          </a:p>
          <a:p>
            <a:pPr marL="635565" lvl="1" indent="-173336">
              <a:buFont typeface="Wingdings" pitchFamily="2" charset="2"/>
              <a:buChar char="Ø"/>
            </a:pPr>
            <a:r>
              <a:rPr lang="es-CO" b="1" dirty="0" smtClean="0"/>
              <a:t>Católicas por el Derecho a Decidir</a:t>
            </a:r>
            <a:r>
              <a:rPr lang="es-CO" b="1" baseline="0" dirty="0" smtClean="0"/>
              <a:t> </a:t>
            </a:r>
            <a:r>
              <a:rPr lang="es-CO" baseline="0" dirty="0" smtClean="0"/>
              <a:t>–</a:t>
            </a:r>
            <a:r>
              <a:rPr lang="es-CO" dirty="0" smtClean="0"/>
              <a:t> </a:t>
            </a:r>
            <a:r>
              <a:rPr lang="en-US" dirty="0" smtClean="0">
                <a:hlinkClick r:id="rId4"/>
              </a:rPr>
              <a:t>http://www.youtube.com/watch?v=imdE9Zf1KYg</a:t>
            </a:r>
            <a:endParaRPr lang="es-CO" dirty="0" smtClean="0"/>
          </a:p>
          <a:p>
            <a:pPr marL="635565" lvl="1" indent="-173336">
              <a:buFont typeface="Wingdings" pitchFamily="2" charset="2"/>
              <a:buChar char="Ø"/>
            </a:pPr>
            <a:r>
              <a:rPr lang="en-US" b="1" dirty="0" err="1" smtClean="0"/>
              <a:t>Declarate</a:t>
            </a:r>
            <a:r>
              <a:rPr lang="en-US" b="1" baseline="0" dirty="0" smtClean="0"/>
              <a:t> –</a:t>
            </a:r>
            <a:r>
              <a:rPr lang="en-US" b="1" dirty="0" smtClean="0"/>
              <a:t> </a:t>
            </a:r>
            <a:r>
              <a:rPr lang="en-US" b="0" dirty="0" smtClean="0"/>
              <a:t>http://www.youtube.com/watch?v=t6zizschxCY</a:t>
            </a:r>
            <a:endParaRPr lang="es-CO" b="0" dirty="0" smtClean="0"/>
          </a:p>
          <a:p>
            <a:endParaRPr lang="es-CO"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15</a:t>
            </a:fld>
            <a:endParaRPr lang="en-US"/>
          </a:p>
        </p:txBody>
      </p:sp>
    </p:spTree>
    <p:extLst>
      <p:ext uri="{BB962C8B-B14F-4D97-AF65-F5344CB8AC3E}">
        <p14:creationId xmlns:p14="http://schemas.microsoft.com/office/powerpoint/2010/main" val="234686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defRPr/>
            </a:pPr>
            <a:r>
              <a:rPr lang="es-CO" noProof="0" dirty="0" smtClean="0"/>
              <a:t>Blogs tienen varias formas.</a:t>
            </a:r>
            <a:endParaRPr lang="es-CO" baseline="0" noProof="0" dirty="0" smtClean="0"/>
          </a:p>
          <a:p>
            <a:pPr marL="635565" lvl="1" indent="-173336" defTabSz="924458">
              <a:buFont typeface="Wingdings" pitchFamily="2" charset="2"/>
              <a:buChar char="Ø"/>
              <a:defRPr/>
            </a:pPr>
            <a:r>
              <a:rPr lang="es-CO" b="1" baseline="0" noProof="0" dirty="0" smtClean="0"/>
              <a:t>La palabra “blog” deriva de la frase “web log” (diario del web)</a:t>
            </a:r>
          </a:p>
          <a:p>
            <a:pPr marL="635565" lvl="1" indent="-173336" defTabSz="924458">
              <a:buFont typeface="Wingdings" pitchFamily="2" charset="2"/>
              <a:buChar char="Ø"/>
              <a:defRPr/>
            </a:pPr>
            <a:r>
              <a:rPr lang="es-CO" b="1" noProof="0" dirty="0" smtClean="0"/>
              <a:t>Hay dos</a:t>
            </a:r>
            <a:r>
              <a:rPr lang="es-CO" b="1" baseline="0" noProof="0" dirty="0" smtClean="0"/>
              <a:t> tipos de blog: un “micro-blog” (Facebook, </a:t>
            </a:r>
            <a:r>
              <a:rPr lang="es-CO" b="1" baseline="0" noProof="0" dirty="0" err="1" smtClean="0"/>
              <a:t>Twitter</a:t>
            </a:r>
            <a:r>
              <a:rPr lang="es-CO" b="1" baseline="0" noProof="0" dirty="0" smtClean="0"/>
              <a:t>) y un blog extenso (</a:t>
            </a:r>
            <a:r>
              <a:rPr lang="es-ES" b="1" baseline="0" noProof="0" dirty="0" smtClean="0"/>
              <a:t>el cual es más detallado</a:t>
            </a:r>
            <a:r>
              <a:rPr lang="es-CO" b="1" baseline="0" noProof="0" dirty="0" smtClean="0"/>
              <a:t>) </a:t>
            </a:r>
          </a:p>
          <a:p>
            <a:pPr marL="635565" lvl="1" indent="-173336" defTabSz="924458">
              <a:buFont typeface="Wingdings" pitchFamily="2" charset="2"/>
              <a:buChar char="Ø"/>
              <a:defRPr/>
            </a:pPr>
            <a:r>
              <a:rPr lang="es-CO" b="1" baseline="0" noProof="0" dirty="0" smtClean="0"/>
              <a:t>Es posible tener un autor o varios autores y incorporar videos, </a:t>
            </a:r>
            <a:r>
              <a:rPr lang="es-CO" sz="1200" b="1" kern="1200" dirty="0" smtClean="0">
                <a:solidFill>
                  <a:schemeClr val="tx1"/>
                </a:solidFill>
                <a:effectLst/>
                <a:latin typeface="+mn-lt"/>
                <a:ea typeface="+mn-ea"/>
                <a:cs typeface="+mn-cs"/>
              </a:rPr>
              <a:t>imágenes</a:t>
            </a:r>
            <a:r>
              <a:rPr lang="es-CO" b="1" baseline="0" noProof="0" dirty="0" smtClean="0"/>
              <a:t>, etc.</a:t>
            </a:r>
          </a:p>
          <a:p>
            <a:pPr marL="173336" indent="-173336" defTabSz="924458">
              <a:buFont typeface="Arial" pitchFamily="34" charset="0"/>
              <a:buChar char="•"/>
              <a:defRPr/>
            </a:pPr>
            <a:r>
              <a:rPr lang="es-CO" noProof="0" dirty="0" smtClean="0"/>
              <a:t>(Ventajas)</a:t>
            </a:r>
          </a:p>
          <a:p>
            <a:pPr marL="635565" lvl="1" indent="-173336" defTabSz="924458">
              <a:buFont typeface="Wingdings" pitchFamily="2" charset="2"/>
              <a:buChar char="Ø"/>
              <a:defRPr/>
            </a:pPr>
            <a:r>
              <a:rPr lang="es-CO" b="0" noProof="0" dirty="0" smtClean="0"/>
              <a:t>(Alternativa o complemento a una pagina</a:t>
            </a:r>
            <a:r>
              <a:rPr lang="es-CO" b="0" baseline="0" noProof="0" dirty="0" smtClean="0"/>
              <a:t> de web)</a:t>
            </a:r>
          </a:p>
          <a:p>
            <a:pPr marL="1097794" lvl="2" indent="-173336" defTabSz="924458">
              <a:buFont typeface="Wingdings" pitchFamily="2" charset="2"/>
              <a:buChar char="v"/>
              <a:defRPr/>
            </a:pPr>
            <a:r>
              <a:rPr lang="es-CO" b="1" noProof="0" dirty="0" smtClean="0"/>
              <a:t>Es posible tener un blog en lugar de una sitio web porque tienen</a:t>
            </a:r>
            <a:r>
              <a:rPr lang="es-CO" b="1" baseline="0" noProof="0" dirty="0" smtClean="0"/>
              <a:t> capacidad para mucho contenido</a:t>
            </a:r>
            <a:endParaRPr lang="es-CO" b="1" noProof="0" dirty="0" smtClean="0"/>
          </a:p>
          <a:p>
            <a:pPr marL="1097794" lvl="2" indent="-173336" defTabSz="924458">
              <a:buFont typeface="Wingdings" pitchFamily="2" charset="2"/>
              <a:buChar char="v"/>
              <a:defRPr/>
            </a:pPr>
            <a:r>
              <a:rPr lang="es-CO" b="1" noProof="0" dirty="0" smtClean="0"/>
              <a:t>También,</a:t>
            </a:r>
            <a:r>
              <a:rPr lang="es-CO" b="1" baseline="0" noProof="0" dirty="0" smtClean="0"/>
              <a:t> muchas organizaciones usan blogs para complementar su sitio  web con diversas discusiones </a:t>
            </a:r>
          </a:p>
          <a:p>
            <a:pPr marL="1097794" lvl="2" indent="-173336" defTabSz="924458">
              <a:buFont typeface="Wingdings" pitchFamily="2" charset="2"/>
              <a:buChar char="v"/>
              <a:defRPr/>
            </a:pPr>
            <a:r>
              <a:rPr lang="es-CO" b="1" noProof="0" dirty="0" smtClean="0"/>
              <a:t>Si se cuenta con un sitio web, es posible integrar</a:t>
            </a:r>
            <a:r>
              <a:rPr lang="es-CO" b="1" baseline="0" noProof="0" dirty="0" smtClean="0"/>
              <a:t> el blog en la pagina (para que se vea dentro del sitio)</a:t>
            </a:r>
          </a:p>
          <a:p>
            <a:pPr defTabSz="924458">
              <a:defRPr/>
            </a:pPr>
            <a:endParaRPr lang="en-US" baseline="0" dirty="0" smtClean="0"/>
          </a:p>
          <a:p>
            <a:pPr marL="173336" indent="-173336" defTabSz="924458">
              <a:buFont typeface="Arial" pitchFamily="34" charset="0"/>
              <a:buChar char="•"/>
              <a:defRPr/>
            </a:pPr>
            <a:endParaRPr lang="es-CO" baseline="0" dirty="0" smtClean="0"/>
          </a:p>
        </p:txBody>
      </p:sp>
      <p:sp>
        <p:nvSpPr>
          <p:cNvPr id="4" name="Slide Number Placeholder 3"/>
          <p:cNvSpPr>
            <a:spLocks noGrp="1"/>
          </p:cNvSpPr>
          <p:nvPr>
            <p:ph type="sldNum" sz="quarter" idx="10"/>
          </p:nvPr>
        </p:nvSpPr>
        <p:spPr/>
        <p:txBody>
          <a:bodyPr/>
          <a:lstStyle/>
          <a:p>
            <a:fld id="{0421944E-2061-4E14-8C36-36387A7F89FF}" type="slidenum">
              <a:rPr lang="en-US" smtClean="0"/>
              <a:pPr/>
              <a:t>16</a:t>
            </a:fld>
            <a:endParaRPr lang="en-US"/>
          </a:p>
        </p:txBody>
      </p:sp>
    </p:spTree>
    <p:extLst>
      <p:ext uri="{BB962C8B-B14F-4D97-AF65-F5344CB8AC3E}">
        <p14:creationId xmlns:p14="http://schemas.microsoft.com/office/powerpoint/2010/main" val="70711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b="1" dirty="0" smtClean="0"/>
              <a:t>Todos son buenos,</a:t>
            </a:r>
            <a:r>
              <a:rPr lang="es-CO" b="1" baseline="0" dirty="0" smtClean="0"/>
              <a:t> muy populares,</a:t>
            </a:r>
            <a:r>
              <a:rPr lang="es-CO" b="1" dirty="0" smtClean="0"/>
              <a:t> y gratis</a:t>
            </a:r>
          </a:p>
          <a:p>
            <a:pPr marL="173336" indent="-173336">
              <a:buFont typeface="Arial" pitchFamily="34" charset="0"/>
              <a:buChar char="•"/>
            </a:pPr>
            <a:r>
              <a:rPr lang="es-CO" b="1" dirty="0" smtClean="0"/>
              <a:t>Nota</a:t>
            </a:r>
            <a:r>
              <a:rPr lang="es-CO" b="1" baseline="0" dirty="0" smtClean="0"/>
              <a:t> que </a:t>
            </a:r>
            <a:r>
              <a:rPr lang="es-CO" b="1" baseline="0" dirty="0" err="1" smtClean="0"/>
              <a:t>Weebly</a:t>
            </a:r>
            <a:r>
              <a:rPr lang="es-CO" b="1" baseline="0" dirty="0" smtClean="0"/>
              <a:t> también permite crear un sitio web, y es muy económico</a:t>
            </a:r>
            <a:endParaRPr lang="es-CO" b="1"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17</a:t>
            </a:fld>
            <a:endParaRPr lang="en-US"/>
          </a:p>
        </p:txBody>
      </p:sp>
    </p:spTree>
    <p:extLst>
      <p:ext uri="{BB962C8B-B14F-4D97-AF65-F5344CB8AC3E}">
        <p14:creationId xmlns:p14="http://schemas.microsoft.com/office/powerpoint/2010/main" val="382695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ES" dirty="0"/>
              <a:t>(Uso) </a:t>
            </a:r>
            <a:r>
              <a:rPr lang="es-ES" b="1" dirty="0"/>
              <a:t>“Change.org” es un foro que se puede usar cualquier persona para crear una petición para pedirle a un destinario que haga algo</a:t>
            </a:r>
          </a:p>
          <a:p>
            <a:pPr marL="173336" indent="-173336">
              <a:buFont typeface="Arial" pitchFamily="34" charset="0"/>
              <a:buChar char="•"/>
            </a:pPr>
            <a:r>
              <a:rPr lang="es-ES" dirty="0" smtClean="0"/>
              <a:t>(Como hacerlo)</a:t>
            </a:r>
          </a:p>
          <a:p>
            <a:pPr marL="635565" lvl="1" indent="-173336">
              <a:buFont typeface="Arial" pitchFamily="34" charset="0"/>
              <a:buChar char="•"/>
            </a:pPr>
            <a:r>
              <a:rPr lang="es-ES" b="0" dirty="0" smtClean="0"/>
              <a:t>(Cree</a:t>
            </a:r>
            <a:r>
              <a:rPr lang="es-ES" b="0" baseline="0" dirty="0" smtClean="0"/>
              <a:t> su petición online) </a:t>
            </a:r>
            <a:r>
              <a:rPr lang="es-ES" b="1" baseline="0" dirty="0" smtClean="0"/>
              <a:t>Primero, crear la petición. Es posible incluir mucha información sobre la causa en la </a:t>
            </a:r>
            <a:r>
              <a:rPr lang="es-ES" b="1" dirty="0"/>
              <a:t>página</a:t>
            </a:r>
            <a:r>
              <a:rPr lang="es-ES" b="1" baseline="0" dirty="0" smtClean="0"/>
              <a:t> de la petición (por ejemplo historia y contexto de la causa, fotos, videos, noticias, etc.). </a:t>
            </a:r>
            <a:r>
              <a:rPr lang="es-ES" b="1" dirty="0" smtClean="0"/>
              <a:t>Si conoces</a:t>
            </a:r>
            <a:r>
              <a:rPr lang="es-ES" b="1" baseline="0" dirty="0" smtClean="0"/>
              <a:t> la dirección de correo </a:t>
            </a:r>
            <a:r>
              <a:rPr lang="es-ES" b="1" dirty="0" smtClean="0"/>
              <a:t>del destinatario de tu petición, puedes incluirla y</a:t>
            </a:r>
            <a:r>
              <a:rPr lang="es-ES" b="1" baseline="0" dirty="0" smtClean="0"/>
              <a:t> entonces</a:t>
            </a:r>
            <a:r>
              <a:rPr lang="es-ES" b="1" dirty="0" smtClean="0"/>
              <a:t> cada vez que alguien la firme le llegará automáticamente un correo a esa persona.</a:t>
            </a:r>
          </a:p>
          <a:p>
            <a:pPr marL="635565" lvl="1" indent="-173336">
              <a:buFont typeface="Arial" pitchFamily="34" charset="0"/>
              <a:buChar char="•"/>
            </a:pPr>
            <a:r>
              <a:rPr lang="es-ES" b="0" dirty="0" smtClean="0"/>
              <a:t>(Difundir</a:t>
            </a:r>
            <a:r>
              <a:rPr lang="es-ES" b="0" baseline="0" dirty="0" smtClean="0"/>
              <a:t> su petición) </a:t>
            </a:r>
            <a:r>
              <a:rPr lang="es-ES" b="1" baseline="0" dirty="0" smtClean="0"/>
              <a:t>Segundo, difundir su petición por sus comunidades en línea. </a:t>
            </a:r>
            <a:r>
              <a:rPr lang="es-ES" b="1" dirty="0"/>
              <a:t>Change.org tiene instrucciones/recomendaciones específicas sobre como difundir la petición.</a:t>
            </a:r>
            <a:endParaRPr lang="es-ES" b="1" baseline="0" dirty="0" smtClean="0"/>
          </a:p>
          <a:p>
            <a:pPr marL="635565" lvl="1" indent="-173336">
              <a:buFont typeface="Arial" pitchFamily="34" charset="0"/>
              <a:buChar char="•"/>
            </a:pPr>
            <a:r>
              <a:rPr lang="es-ES" b="0" baseline="0" dirty="0" smtClean="0"/>
              <a:t>(Hablar con el destinario de su petición) </a:t>
            </a:r>
            <a:r>
              <a:rPr lang="es-ES" b="1" baseline="0" dirty="0" smtClean="0"/>
              <a:t>Tercero, hablar con el destinario para asegurar que ha recibido y entendido el mensaje. Aun si escoges enviar correos automáticos al destinario, es aconsejable entregar la petición completa al destinario. </a:t>
            </a:r>
          </a:p>
          <a:p>
            <a:pPr marL="635565" lvl="1" indent="-173336">
              <a:buFont typeface="Arial" pitchFamily="34" charset="0"/>
              <a:buChar char="•"/>
            </a:pPr>
            <a:r>
              <a:rPr lang="es-ES" b="0" baseline="0" dirty="0" smtClean="0"/>
              <a:t>(Vender tu historia en los medios) </a:t>
            </a:r>
            <a:r>
              <a:rPr lang="es-ES" b="1" baseline="0" dirty="0" smtClean="0"/>
              <a:t>Finalmente, si se desea se puede intentar vender la historia de la petición a los medios de comunicación para seguir </a:t>
            </a:r>
            <a:r>
              <a:rPr lang="es-ES" b="1" baseline="0" dirty="0" err="1" smtClean="0"/>
              <a:t>seguir</a:t>
            </a:r>
            <a:r>
              <a:rPr lang="es-ES" b="1" baseline="0" dirty="0" smtClean="0"/>
              <a:t> amplificando la causa.</a:t>
            </a:r>
            <a:endParaRPr lang="es-CO" b="0"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18</a:t>
            </a:fld>
            <a:endParaRPr lang="en-US"/>
          </a:p>
        </p:txBody>
      </p:sp>
    </p:spTree>
    <p:extLst>
      <p:ext uri="{BB962C8B-B14F-4D97-AF65-F5344CB8AC3E}">
        <p14:creationId xmlns:p14="http://schemas.microsoft.com/office/powerpoint/2010/main" val="82155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defRPr/>
            </a:pPr>
            <a:endParaRPr lang="es-CO" dirty="0" smtClean="0"/>
          </a:p>
          <a:p>
            <a:pPr marL="173336" indent="-173336" defTabSz="924458">
              <a:buFont typeface="Arial" pitchFamily="34" charset="0"/>
              <a:buChar char="•"/>
              <a:defRPr/>
            </a:pPr>
            <a:r>
              <a:rPr lang="es-CO" dirty="0" smtClean="0"/>
              <a:t>(Justicia a los vecinos de Barrio San Miguel, Coatepec Veracruz)</a:t>
            </a:r>
            <a:r>
              <a:rPr lang="es-CO" baseline="0" dirty="0" smtClean="0"/>
              <a:t> </a:t>
            </a:r>
            <a:r>
              <a:rPr lang="en-US" dirty="0" smtClean="0">
                <a:hlinkClick r:id="rId3"/>
              </a:rPr>
              <a:t>http://www.change.org/es-LA/peticiones/justicia-a-los-vecinos-del-barrio-san-miguel-coatepec-veracruz</a:t>
            </a:r>
            <a:endParaRPr lang="en-US" dirty="0" smtClean="0"/>
          </a:p>
          <a:p>
            <a:pPr marL="173336" indent="-173336" defTabSz="924458">
              <a:buFont typeface="Arial" pitchFamily="34" charset="0"/>
              <a:buChar char="•"/>
              <a:defRPr/>
            </a:pPr>
            <a:r>
              <a:rPr lang="es-ES" b="0" dirty="0" smtClean="0"/>
              <a:t>(</a:t>
            </a:r>
            <a:r>
              <a:rPr lang="es-ES" b="0" dirty="0" err="1" smtClean="0"/>
              <a:t>Preocupacion</a:t>
            </a:r>
            <a:r>
              <a:rPr lang="es-ES" b="0" dirty="0" smtClean="0"/>
              <a:t> ante matrimonio de </a:t>
            </a:r>
            <a:r>
              <a:rPr lang="es-ES" b="0" dirty="0" err="1" smtClean="0"/>
              <a:t>ninos</a:t>
            </a:r>
            <a:r>
              <a:rPr lang="es-ES" b="0" dirty="0" smtClean="0"/>
              <a:t> y </a:t>
            </a:r>
            <a:r>
              <a:rPr lang="es-ES" b="0" dirty="0" err="1" smtClean="0"/>
              <a:t>ninas</a:t>
            </a:r>
            <a:r>
              <a:rPr lang="es-ES" b="0" dirty="0" smtClean="0"/>
              <a:t> a los 14 anos) </a:t>
            </a:r>
            <a:r>
              <a:rPr lang="en-US" dirty="0" smtClean="0">
                <a:hlinkClick r:id="rId4"/>
              </a:rPr>
              <a:t>http://www.change.org/es-LA/peticiones/lic-cesar-duarte-j-y-lic-jorge-abraham-ramirez-a-preocupacion-ante-matrimonio-de-ninos-y-ninas-a-los-14-anos</a:t>
            </a:r>
            <a:endParaRPr lang="en-US" dirty="0" smtClean="0"/>
          </a:p>
          <a:p>
            <a:pPr marL="635565" lvl="1" indent="-173336" defTabSz="924458">
              <a:buFont typeface="Wingdings" pitchFamily="2" charset="2"/>
              <a:buChar char="Ø"/>
              <a:defRPr/>
            </a:pPr>
            <a:r>
              <a:rPr lang="es-CO" b="1" noProof="0" dirty="0" smtClean="0"/>
              <a:t>Una victoria:</a:t>
            </a:r>
            <a:r>
              <a:rPr lang="es-CO" b="1" baseline="0" noProof="0" dirty="0" smtClean="0"/>
              <a:t> La segunda petición contribuyó a vetar una reforma que permitía el matrimonio de niños y niñas a los 14 años en el estado de Chihuahua</a:t>
            </a:r>
            <a:endParaRPr lang="es-CO" noProof="0" dirty="0" smtClean="0"/>
          </a:p>
        </p:txBody>
      </p:sp>
      <p:sp>
        <p:nvSpPr>
          <p:cNvPr id="4" name="Slide Number Placeholder 3"/>
          <p:cNvSpPr>
            <a:spLocks noGrp="1"/>
          </p:cNvSpPr>
          <p:nvPr>
            <p:ph type="sldNum" sz="quarter" idx="10"/>
          </p:nvPr>
        </p:nvSpPr>
        <p:spPr/>
        <p:txBody>
          <a:bodyPr/>
          <a:lstStyle/>
          <a:p>
            <a:fld id="{0421944E-2061-4E14-8C36-36387A7F89FF}" type="slidenum">
              <a:rPr lang="en-US" smtClean="0"/>
              <a:pPr/>
              <a:t>19</a:t>
            </a:fld>
            <a:endParaRPr lang="en-US"/>
          </a:p>
        </p:txBody>
      </p:sp>
    </p:spTree>
    <p:extLst>
      <p:ext uri="{BB962C8B-B14F-4D97-AF65-F5344CB8AC3E}">
        <p14:creationId xmlns:p14="http://schemas.microsoft.com/office/powerpoint/2010/main" val="111795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noProof="0" dirty="0" smtClean="0"/>
              <a:t>(</a:t>
            </a:r>
            <a:r>
              <a:rPr lang="es-CO" noProof="0" dirty="0" err="1" smtClean="0"/>
              <a:t>Flickr</a:t>
            </a:r>
            <a:r>
              <a:rPr lang="es-CO" noProof="0" dirty="0" smtClean="0"/>
              <a:t>)</a:t>
            </a:r>
            <a:r>
              <a:rPr lang="es-CO" baseline="0" noProof="0" dirty="0" smtClean="0"/>
              <a:t> – </a:t>
            </a:r>
            <a:r>
              <a:rPr lang="es-CO" b="1" baseline="0" noProof="0" dirty="0" smtClean="0"/>
              <a:t>El mayor propósito de </a:t>
            </a:r>
            <a:r>
              <a:rPr lang="es-CO" b="1" baseline="0" noProof="0" dirty="0" err="1" smtClean="0"/>
              <a:t>Flickr</a:t>
            </a:r>
            <a:r>
              <a:rPr lang="es-CO" b="1" baseline="0" noProof="0" dirty="0" smtClean="0"/>
              <a:t> es compartir fotos</a:t>
            </a:r>
          </a:p>
          <a:p>
            <a:pPr marL="173336" indent="-173336">
              <a:buFont typeface="Arial" pitchFamily="34" charset="0"/>
              <a:buChar char="•"/>
            </a:pPr>
            <a:r>
              <a:rPr lang="es-CO" baseline="0" noProof="0" dirty="0" smtClean="0"/>
              <a:t>(</a:t>
            </a:r>
            <a:r>
              <a:rPr lang="es-CO" baseline="0" noProof="0" dirty="0" err="1" smtClean="0"/>
              <a:t>LinkedIn</a:t>
            </a:r>
            <a:r>
              <a:rPr lang="es-CO" baseline="0" noProof="0" dirty="0" smtClean="0"/>
              <a:t>) – </a:t>
            </a:r>
            <a:r>
              <a:rPr lang="es-CO" b="1" baseline="0" noProof="0" dirty="0" smtClean="0"/>
              <a:t>Diría que </a:t>
            </a:r>
            <a:r>
              <a:rPr lang="es-CO" b="1" baseline="0" noProof="0" dirty="0" err="1" smtClean="0"/>
              <a:t>LinkedIn</a:t>
            </a:r>
            <a:r>
              <a:rPr lang="es-CO" b="1" baseline="0" noProof="0" dirty="0" smtClean="0"/>
              <a:t> es un Facebook profesional, su mayor propósito es crear redes de contactos profesionales. Un aspecto de </a:t>
            </a:r>
            <a:r>
              <a:rPr lang="es-CO" b="1" baseline="0" noProof="0" dirty="0" err="1" smtClean="0"/>
              <a:t>LinkedIn</a:t>
            </a:r>
            <a:r>
              <a:rPr lang="es-CO" b="1" baseline="0" noProof="0" dirty="0" smtClean="0"/>
              <a:t> muy útil es la habilidad de buscar gente basada en sus habilidades. Entonces, si están buscando algún perfil particular para un propósito profesional, pueden hacerlo por </a:t>
            </a:r>
            <a:r>
              <a:rPr lang="es-CO" b="1" baseline="0" noProof="0" dirty="0" err="1" smtClean="0"/>
              <a:t>LinkedIn</a:t>
            </a:r>
            <a:endParaRPr lang="es-CO" b="1" baseline="0" noProof="0" dirty="0" smtClean="0"/>
          </a:p>
          <a:p>
            <a:pPr marL="173336" indent="-173336">
              <a:buFont typeface="Arial" pitchFamily="34" charset="0"/>
              <a:buChar char="•"/>
            </a:pPr>
            <a:r>
              <a:rPr lang="es-CO" b="0" baseline="0" noProof="0" dirty="0" smtClean="0"/>
              <a:t>(Google) – </a:t>
            </a:r>
            <a:r>
              <a:rPr lang="es-CO" b="1" baseline="0" noProof="0" dirty="0" smtClean="0"/>
              <a:t>Tiene muchos productos útiles…</a:t>
            </a:r>
          </a:p>
          <a:p>
            <a:pPr marL="630536" lvl="1" indent="-173336">
              <a:buFont typeface="Wingdings" pitchFamily="2" charset="2"/>
              <a:buChar char="Ø"/>
            </a:pPr>
            <a:r>
              <a:rPr lang="es-CO" sz="1200" b="0" kern="1200" dirty="0" smtClean="0">
                <a:solidFill>
                  <a:schemeClr val="tx1"/>
                </a:solidFill>
                <a:effectLst/>
                <a:latin typeface="+mn-lt"/>
                <a:ea typeface="+mn-ea"/>
                <a:cs typeface="+mn-cs"/>
              </a:rPr>
              <a:t>(Google Drive)</a:t>
            </a:r>
            <a:r>
              <a:rPr lang="es-CO" sz="1200" b="0" kern="1200" baseline="0" dirty="0" smtClean="0">
                <a:solidFill>
                  <a:schemeClr val="tx1"/>
                </a:solidFill>
                <a:effectLst/>
                <a:latin typeface="+mn-lt"/>
                <a:ea typeface="+mn-ea"/>
                <a:cs typeface="+mn-cs"/>
              </a:rPr>
              <a:t> </a:t>
            </a:r>
            <a:r>
              <a:rPr lang="es-CO" sz="1200" b="1" kern="1200" dirty="0" smtClean="0">
                <a:solidFill>
                  <a:schemeClr val="tx1"/>
                </a:solidFill>
                <a:effectLst/>
                <a:latin typeface="+mn-lt"/>
                <a:ea typeface="+mn-ea"/>
                <a:cs typeface="+mn-cs"/>
              </a:rPr>
              <a:t>Con Google Drive varios usuarias pueden trabajar y editar un documento en línea simultáneamente, y así es una plataforma útil para la colaboración en documentos estratégicos entre gente de lugares diferentes. </a:t>
            </a:r>
          </a:p>
          <a:p>
            <a:pPr marL="171450" lvl="0" indent="-171450">
              <a:buFont typeface="Arial" pitchFamily="34" charset="0"/>
              <a:buChar char="•"/>
            </a:pPr>
            <a:r>
              <a:rPr lang="es-CO" b="0" baseline="0" noProof="0" dirty="0" smtClean="0"/>
              <a:t>(Skype)</a:t>
            </a:r>
          </a:p>
          <a:p>
            <a:pPr marL="173336" indent="-173336">
              <a:buFont typeface="Arial" pitchFamily="34" charset="0"/>
              <a:buChar char="•"/>
            </a:pPr>
            <a:endParaRPr lang="es-CO" b="0" baseline="0" noProof="0" dirty="0" smtClean="0"/>
          </a:p>
        </p:txBody>
      </p:sp>
      <p:sp>
        <p:nvSpPr>
          <p:cNvPr id="4" name="Slide Number Placeholder 3"/>
          <p:cNvSpPr>
            <a:spLocks noGrp="1"/>
          </p:cNvSpPr>
          <p:nvPr>
            <p:ph type="sldNum" sz="quarter" idx="10"/>
          </p:nvPr>
        </p:nvSpPr>
        <p:spPr/>
        <p:txBody>
          <a:bodyPr/>
          <a:lstStyle/>
          <a:p>
            <a:fld id="{0421944E-2061-4E14-8C36-36387A7F89FF}" type="slidenum">
              <a:rPr lang="en-US" smtClean="0"/>
              <a:pPr/>
              <a:t>20</a:t>
            </a:fld>
            <a:endParaRPr lang="en-US"/>
          </a:p>
        </p:txBody>
      </p:sp>
    </p:spTree>
    <p:extLst>
      <p:ext uri="{BB962C8B-B14F-4D97-AF65-F5344CB8AC3E}">
        <p14:creationId xmlns:p14="http://schemas.microsoft.com/office/powerpoint/2010/main" val="198902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 typeface="+mj-lt"/>
              <a:buAutoNum type="arabicPeriod"/>
            </a:pPr>
            <a:r>
              <a:rPr lang="es-ES" noProof="0" dirty="0" smtClean="0"/>
              <a:t>(Contexto) </a:t>
            </a:r>
            <a:r>
              <a:rPr lang="es-ES" b="1" noProof="0" dirty="0" smtClean="0"/>
              <a:t>Primero,</a:t>
            </a:r>
            <a:r>
              <a:rPr lang="es-ES" b="1" baseline="0" noProof="0" dirty="0" smtClean="0"/>
              <a:t> estableceré </a:t>
            </a:r>
            <a:r>
              <a:rPr lang="es-ES" b="1" noProof="0" dirty="0" smtClean="0"/>
              <a:t>el contexto de este</a:t>
            </a:r>
            <a:r>
              <a:rPr lang="es-ES" b="1" baseline="0" noProof="0" dirty="0" smtClean="0"/>
              <a:t> tema</a:t>
            </a:r>
            <a:endParaRPr lang="es-ES" b="1" noProof="0" dirty="0" smtClean="0"/>
          </a:p>
          <a:p>
            <a:pPr marL="231115" indent="-231115">
              <a:buFont typeface="+mj-lt"/>
              <a:buAutoNum type="arabicPeriod"/>
            </a:pPr>
            <a:r>
              <a:rPr lang="es-ES" noProof="0" dirty="0" smtClean="0"/>
              <a:t>(Usos y propósitos) </a:t>
            </a:r>
            <a:r>
              <a:rPr lang="es-ES" b="1" noProof="0" dirty="0" smtClean="0"/>
              <a:t>Segundo,</a:t>
            </a:r>
            <a:r>
              <a:rPr lang="es-ES" b="1" baseline="0" noProof="0" dirty="0" smtClean="0"/>
              <a:t> e</a:t>
            </a:r>
            <a:r>
              <a:rPr lang="es-ES" b="1" noProof="0" dirty="0" smtClean="0"/>
              <a:t>xplicaré los usos y propósitos generales y específicos de los medios sociales para esta defensa </a:t>
            </a:r>
          </a:p>
          <a:p>
            <a:pPr marL="231115" indent="-231115">
              <a:buFont typeface="+mj-lt"/>
              <a:buAutoNum type="arabicPeriod"/>
            </a:pPr>
            <a:r>
              <a:rPr lang="es-ES" noProof="0" dirty="0" smtClean="0"/>
              <a:t>(Medios sociales claves) </a:t>
            </a:r>
            <a:r>
              <a:rPr lang="es-ES" b="1" noProof="0" dirty="0" smtClean="0"/>
              <a:t>Tercero…</a:t>
            </a:r>
            <a:endParaRPr lang="es-ES" noProof="0" dirty="0" smtClean="0"/>
          </a:p>
          <a:p>
            <a:pPr marL="693344" lvl="1" indent="-231115">
              <a:buFont typeface="Arial" pitchFamily="34" charset="0"/>
              <a:buChar char="•"/>
            </a:pPr>
            <a:r>
              <a:rPr lang="es-ES" b="1" noProof="0" dirty="0" smtClean="0"/>
              <a:t>Discutiré los medios sociales que  han resultado ser claves en la defensa DDHH</a:t>
            </a:r>
          </a:p>
          <a:p>
            <a:pPr marL="693344" lvl="1" indent="-231115">
              <a:buFont typeface="Arial" pitchFamily="34" charset="0"/>
              <a:buChar char="•"/>
            </a:pPr>
            <a:r>
              <a:rPr lang="es-ES" b="1" noProof="0" dirty="0" smtClean="0"/>
              <a:t>Mostraré las ventajas de cada uno frente a las distintas posibilidades de uso</a:t>
            </a:r>
          </a:p>
          <a:p>
            <a:pPr marL="693344" lvl="1" indent="-231115">
              <a:buFont typeface="Arial" pitchFamily="34" charset="0"/>
              <a:buChar char="•"/>
            </a:pPr>
            <a:r>
              <a:rPr lang="es-ES" b="1" noProof="0" dirty="0" smtClean="0"/>
              <a:t>Y,</a:t>
            </a:r>
            <a:r>
              <a:rPr lang="es-ES" b="1" baseline="0" noProof="0" dirty="0" smtClean="0"/>
              <a:t> d</a:t>
            </a:r>
            <a:r>
              <a:rPr lang="es-ES" b="1" noProof="0" dirty="0" smtClean="0"/>
              <a:t>aré algunos ejemplos de usos exitosos</a:t>
            </a:r>
          </a:p>
          <a:p>
            <a:pPr marL="231115" indent="-231115">
              <a:buFont typeface="+mj-lt"/>
              <a:buAutoNum type="arabicPeriod"/>
            </a:pPr>
            <a:r>
              <a:rPr lang="es-ES" noProof="0" dirty="0" smtClean="0"/>
              <a:t>(Otros medios pertinentes) </a:t>
            </a:r>
            <a:r>
              <a:rPr lang="es-ES" b="1" noProof="0" dirty="0" smtClean="0"/>
              <a:t>Cuarto, mencionaré algunos otros medios pertinentes</a:t>
            </a:r>
          </a:p>
          <a:p>
            <a:pPr marL="231115" indent="-231115">
              <a:buFont typeface="+mj-lt"/>
              <a:buAutoNum type="arabicPeriod"/>
            </a:pPr>
            <a:r>
              <a:rPr lang="es-ES" noProof="0" dirty="0" smtClean="0"/>
              <a:t>(Mejores prácticas) </a:t>
            </a:r>
            <a:r>
              <a:rPr lang="es-ES" b="1" noProof="0" dirty="0" smtClean="0"/>
              <a:t>Al</a:t>
            </a:r>
            <a:r>
              <a:rPr lang="es-ES" b="1" baseline="0" noProof="0" dirty="0" smtClean="0"/>
              <a:t> final, r</a:t>
            </a:r>
            <a:r>
              <a:rPr lang="es-ES" b="1" noProof="0" dirty="0" smtClean="0"/>
              <a:t>ecomendaré mejores prácticas para el uso de los medios sociales</a:t>
            </a:r>
          </a:p>
          <a:p>
            <a:pPr marL="635565" lvl="1" indent="-173336">
              <a:buFont typeface="Arial" pitchFamily="34" charset="0"/>
              <a:buChar char="•"/>
            </a:pPr>
            <a:endParaRPr lang="es-CO" baseline="0" noProof="0" dirty="0" smtClean="0"/>
          </a:p>
          <a:p>
            <a:pPr marL="635565" lvl="1" indent="-173336">
              <a:buFont typeface="Arial" pitchFamily="34" charset="0"/>
              <a:buChar char="•"/>
            </a:pPr>
            <a:endParaRPr lang="es-CO" baseline="0" noProof="0" dirty="0" smtClean="0"/>
          </a:p>
          <a:p>
            <a:pPr marL="173336" indent="-1733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3</a:t>
            </a:fld>
            <a:endParaRPr lang="en-US"/>
          </a:p>
        </p:txBody>
      </p:sp>
    </p:spTree>
    <p:extLst>
      <p:ext uri="{BB962C8B-B14F-4D97-AF65-F5344CB8AC3E}">
        <p14:creationId xmlns:p14="http://schemas.microsoft.com/office/powerpoint/2010/main" val="422912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b="1" dirty="0" smtClean="0"/>
              <a:t>Es muy important</a:t>
            </a:r>
            <a:r>
              <a:rPr lang="es-CO" b="1" baseline="0" dirty="0" smtClean="0"/>
              <a:t>e dedicarle tiempo a considerar y esculpir el mensaje que se quiere comunicar. Cada vez hay que asegurar que el mensaje:</a:t>
            </a:r>
          </a:p>
          <a:p>
            <a:pPr lvl="1">
              <a:buFont typeface="Wingdings" pitchFamily="2" charset="2"/>
              <a:buChar char="Ø"/>
            </a:pPr>
            <a:r>
              <a:rPr lang="es-CO" b="1" dirty="0" smtClean="0"/>
              <a:t> Es coherente con los objetivos de la organización/movimiento</a:t>
            </a:r>
          </a:p>
          <a:p>
            <a:pPr marL="635565" lvl="1" indent="-173336">
              <a:buFont typeface="Wingdings" pitchFamily="2" charset="2"/>
              <a:buChar char="Ø"/>
            </a:pPr>
            <a:r>
              <a:rPr lang="es-CO" b="1" baseline="0" dirty="0" smtClean="0"/>
              <a:t>Es claro para que todos lo entienden</a:t>
            </a:r>
          </a:p>
          <a:p>
            <a:pPr marL="635565" lvl="1" indent="-173336">
              <a:buFont typeface="Wingdings" pitchFamily="2" charset="2"/>
              <a:buChar char="Ø"/>
            </a:pPr>
            <a:r>
              <a:rPr lang="es-CO" b="1" baseline="0" dirty="0" smtClean="0"/>
              <a:t>Da por lo menos un poco de contexto</a:t>
            </a:r>
          </a:p>
          <a:p>
            <a:pPr marL="635565" lvl="1" indent="-173336">
              <a:buFont typeface="Wingdings" pitchFamily="2" charset="2"/>
              <a:buChar char="Ø"/>
            </a:pPr>
            <a:r>
              <a:rPr lang="es-CO" b="1" baseline="0" dirty="0" smtClean="0"/>
              <a:t>Incorpora imágenes y videos, porque es </a:t>
            </a:r>
            <a:r>
              <a:rPr lang="es-CO" b="1" dirty="0"/>
              <a:t>más</a:t>
            </a:r>
            <a:r>
              <a:rPr lang="es-CO" b="1" baseline="0" dirty="0" smtClean="0"/>
              <a:t> fácil relacionarse con ellos </a:t>
            </a:r>
          </a:p>
          <a:p>
            <a:pPr marL="635565" lvl="1" indent="-173336">
              <a:buFont typeface="Wingdings" pitchFamily="2" charset="2"/>
              <a:buChar char="Ø"/>
            </a:pPr>
            <a:r>
              <a:rPr lang="es-CO" b="1" baseline="0" dirty="0" smtClean="0"/>
              <a:t>Reconoce las características del </a:t>
            </a:r>
            <a:r>
              <a:rPr lang="es-CO" b="1" dirty="0"/>
              <a:t>público</a:t>
            </a:r>
            <a:r>
              <a:rPr lang="es-CO" b="1" baseline="0" dirty="0" smtClean="0"/>
              <a:t>; debe tomar en cuenta las perspectivas y experiencias del </a:t>
            </a:r>
            <a:r>
              <a:rPr lang="es-CO" b="1" dirty="0"/>
              <a:t>público</a:t>
            </a:r>
            <a:r>
              <a:rPr lang="es-CO" b="1" baseline="0" dirty="0" smtClean="0"/>
              <a:t> con que se trata de conectarse.</a:t>
            </a:r>
          </a:p>
          <a:p>
            <a:pPr marL="635565" lvl="1" indent="-173336">
              <a:buFont typeface="Wingdings" pitchFamily="2" charset="2"/>
              <a:buChar char="Ø"/>
            </a:pPr>
            <a:r>
              <a:rPr lang="es-CO" b="1" baseline="0" dirty="0" smtClean="0"/>
              <a:t>Inspira e impulsa a la acción;</a:t>
            </a:r>
            <a:r>
              <a:rPr lang="es-CO" b="1" dirty="0" smtClean="0"/>
              <a:t> idealmente,</a:t>
            </a:r>
            <a:r>
              <a:rPr lang="es-CO" b="1" baseline="0" dirty="0" smtClean="0"/>
              <a:t> el mensaje debe incluir una oportunidad de actuar (por ejemplo: firmar un petición, escribir y enviar una carta a un político, ir a una demostración, etc.). Así se le puede sacar más provecho al interés que ha generado en la audiencia, para un acto tangible.</a:t>
            </a:r>
          </a:p>
          <a:p>
            <a:pPr marL="462229" lvl="1"/>
            <a:endParaRPr lang="es-CO" dirty="0" smtClean="0"/>
          </a:p>
          <a:p>
            <a:pPr marL="635565" lvl="1" indent="-173336">
              <a:buFont typeface="Arial" pitchFamily="34" charset="0"/>
              <a:buChar char="•"/>
            </a:pPr>
            <a:endParaRPr lang="es-CO"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21</a:t>
            </a:fld>
            <a:endParaRPr lang="en-US"/>
          </a:p>
        </p:txBody>
      </p:sp>
    </p:spTree>
    <p:extLst>
      <p:ext uri="{BB962C8B-B14F-4D97-AF65-F5344CB8AC3E}">
        <p14:creationId xmlns:p14="http://schemas.microsoft.com/office/powerpoint/2010/main" val="310367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336" indent="-173336">
              <a:buFont typeface="Arial" pitchFamily="34" charset="0"/>
              <a:buChar char="•"/>
            </a:pPr>
            <a:r>
              <a:rPr lang="es-CO" noProof="0" dirty="0" smtClean="0"/>
              <a:t>(La interconexión de los distintos</a:t>
            </a:r>
            <a:r>
              <a:rPr lang="es-CO" baseline="0" noProof="0" dirty="0" smtClean="0"/>
              <a:t> medios…) </a:t>
            </a:r>
            <a:r>
              <a:rPr lang="es-CO" b="1" dirty="0"/>
              <a:t>Es buena práctica interconectar los distintos medios. Por ejemplo, crear un video de YouTube sobre una causa importante y compartirlo en sus micro-blogs (Facebook, </a:t>
            </a:r>
            <a:r>
              <a:rPr lang="es-CO" b="1" dirty="0" err="1"/>
              <a:t>Twitter</a:t>
            </a:r>
            <a:r>
              <a:rPr lang="es-CO" b="1" dirty="0"/>
              <a:t>, </a:t>
            </a:r>
            <a:r>
              <a:rPr lang="es-CO" b="1" dirty="0" err="1"/>
              <a:t>etc</a:t>
            </a:r>
            <a:r>
              <a:rPr lang="es-CO" b="1" dirty="0"/>
              <a:t>) para educar ampliamente y producir simpatía entre sus seguidores. Posteriormente , crear una petición de Change.org y compartirla en los mismos micro-blogs. Es muy probable  que al hacer esto mucha gente firmará la petición dado que ya tienen información sobre la causa y han logrado simpatizar con ésta. </a:t>
            </a:r>
            <a:endParaRPr lang="es-CO" b="1" noProof="0"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23</a:t>
            </a:fld>
            <a:endParaRPr lang="en-US"/>
          </a:p>
        </p:txBody>
      </p:sp>
    </p:spTree>
    <p:extLst>
      <p:ext uri="{BB962C8B-B14F-4D97-AF65-F5344CB8AC3E}">
        <p14:creationId xmlns:p14="http://schemas.microsoft.com/office/powerpoint/2010/main" val="120130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lvl="1" indent="-173336" defTabSz="924458">
              <a:buFont typeface="Arial" pitchFamily="34" charset="0"/>
              <a:buChar char="•"/>
              <a:defRPr/>
            </a:pPr>
            <a:r>
              <a:rPr lang="es-CO" b="1" dirty="0" smtClean="0"/>
              <a:t>Para realizar cambios políticos, sociales, y/o económicos es aconsejable usar varias técnicas </a:t>
            </a:r>
            <a:r>
              <a:rPr lang="es-CO" b="1" dirty="0"/>
              <a:t>y estrategias </a:t>
            </a:r>
            <a:r>
              <a:rPr lang="es-CO" b="1" dirty="0" smtClean="0"/>
              <a:t>en conjunto</a:t>
            </a:r>
          </a:p>
          <a:p>
            <a:pPr marL="173336" lvl="1" indent="-173336" defTabSz="924458">
              <a:buFont typeface="Arial" pitchFamily="34" charset="0"/>
              <a:buChar char="•"/>
              <a:defRPr/>
            </a:pPr>
            <a:r>
              <a:rPr lang="es-CO" dirty="0" smtClean="0"/>
              <a:t>(Ejemplos) </a:t>
            </a:r>
            <a:r>
              <a:rPr lang="es-CO" b="1" dirty="0"/>
              <a:t>Ejemplos de técnicas y estrategias, y probablemente ustedes ya tienen experiencia con muchos de ellos, son: </a:t>
            </a:r>
            <a:endParaRPr lang="es-CO" b="1" dirty="0" smtClean="0"/>
          </a:p>
          <a:p>
            <a:pPr lvl="1">
              <a:buFont typeface="Wingdings" pitchFamily="2" charset="2"/>
              <a:buChar char="Ø"/>
            </a:pPr>
            <a:r>
              <a:rPr lang="es-CO" b="1" dirty="0" smtClean="0"/>
              <a:t> Litigio estratégico</a:t>
            </a:r>
          </a:p>
          <a:p>
            <a:pPr lvl="1">
              <a:buFont typeface="Wingdings" pitchFamily="2" charset="2"/>
              <a:buChar char="Ø"/>
            </a:pPr>
            <a:r>
              <a:rPr lang="es-CO" b="1" dirty="0" smtClean="0"/>
              <a:t> Utilización de los mecanismos internacionales de los DDHH</a:t>
            </a:r>
          </a:p>
          <a:p>
            <a:pPr lvl="1">
              <a:buFont typeface="Wingdings" pitchFamily="2" charset="2"/>
              <a:buChar char="Ø"/>
            </a:pPr>
            <a:r>
              <a:rPr lang="es-CO" b="1" dirty="0" smtClean="0"/>
              <a:t> Provisión de servicios sociales </a:t>
            </a:r>
          </a:p>
          <a:p>
            <a:pPr lvl="1">
              <a:buFont typeface="Wingdings" pitchFamily="2" charset="2"/>
              <a:buChar char="Ø"/>
            </a:pPr>
            <a:r>
              <a:rPr lang="es-CO" b="1" dirty="0" smtClean="0"/>
              <a:t> Investigación y publicación de informes</a:t>
            </a:r>
            <a:endParaRPr lang="es-CO" b="1" i="1" dirty="0" smtClean="0"/>
          </a:p>
          <a:p>
            <a:pPr lvl="1">
              <a:buFont typeface="Wingdings" pitchFamily="2" charset="2"/>
              <a:buChar char="Ø"/>
            </a:pPr>
            <a:r>
              <a:rPr lang="es-CO" b="1" dirty="0" smtClean="0"/>
              <a:t> Educación pública y el uso del medios de comunicación</a:t>
            </a:r>
          </a:p>
          <a:p>
            <a:pPr marL="635565" lvl="2" indent="-173336" defTabSz="924458">
              <a:buFont typeface="Wingdings" pitchFamily="2" charset="2"/>
              <a:buChar char="Ø"/>
              <a:defRPr/>
            </a:pPr>
            <a:r>
              <a:rPr lang="es-CO" b="1" dirty="0" smtClean="0"/>
              <a:t>Movilización social,</a:t>
            </a:r>
            <a:r>
              <a:rPr lang="es-CO" b="1" baseline="0" dirty="0" smtClean="0"/>
              <a:t> </a:t>
            </a:r>
            <a:r>
              <a:rPr lang="es-CO" b="1" dirty="0" smtClean="0"/>
              <a:t>lo</a:t>
            </a:r>
            <a:r>
              <a:rPr lang="es-CO" b="1" baseline="0" dirty="0" smtClean="0"/>
              <a:t> cual tiene muchas manifestaciones (por ejemplo, demonstraciones, arte publico, peticiones, etc.)</a:t>
            </a:r>
          </a:p>
          <a:p>
            <a:pPr marL="173336" indent="-173336">
              <a:buFont typeface="Arial" pitchFamily="34" charset="0"/>
              <a:buChar char="•"/>
            </a:pPr>
            <a:r>
              <a:rPr lang="es-CO" b="1" dirty="0"/>
              <a:t>Si se implementen estas estrategias en conjunto para un solo tema DDHH, se puede lograr  un impacto muy fuerte</a:t>
            </a:r>
            <a:endParaRPr lang="en-US" dirty="0"/>
          </a:p>
          <a:p>
            <a:endParaRPr lang="es-CO"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4</a:t>
            </a:fld>
            <a:endParaRPr lang="en-US"/>
          </a:p>
        </p:txBody>
      </p:sp>
    </p:spTree>
    <p:extLst>
      <p:ext uri="{BB962C8B-B14F-4D97-AF65-F5344CB8AC3E}">
        <p14:creationId xmlns:p14="http://schemas.microsoft.com/office/powerpoint/2010/main" val="9860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defRPr/>
            </a:pPr>
            <a:r>
              <a:rPr lang="es-CO" b="1" dirty="0" smtClean="0"/>
              <a:t>El</a:t>
            </a:r>
            <a:r>
              <a:rPr lang="es-CO" b="1" baseline="0" dirty="0" smtClean="0"/>
              <a:t> uso de los medios sociales es una parte importante </a:t>
            </a:r>
            <a:r>
              <a:rPr lang="es-CO" b="1" dirty="0" smtClean="0"/>
              <a:t>de la estrategia de comunicación</a:t>
            </a:r>
            <a:r>
              <a:rPr lang="es-CO" b="1" baseline="0" dirty="0" smtClean="0"/>
              <a:t> para una causa.</a:t>
            </a:r>
          </a:p>
          <a:p>
            <a:pPr marL="173336" indent="-173336" defTabSz="924458">
              <a:buFont typeface="Arial" pitchFamily="34" charset="0"/>
              <a:buChar char="•"/>
              <a:defRPr/>
            </a:pPr>
            <a:r>
              <a:rPr lang="es-CO" b="1" baseline="0" dirty="0" smtClean="0"/>
              <a:t>Primero, hay que identificar una campaña especifica y clara. Si no tiene claridad sobre su campaña, es posible que tenga dificultades para comunicarse con el publico y movilizar la acción. </a:t>
            </a:r>
          </a:p>
          <a:p>
            <a:pPr marL="173336" indent="-173336" defTabSz="924458">
              <a:buFont typeface="Arial" pitchFamily="34" charset="0"/>
              <a:buChar char="•"/>
              <a:defRPr/>
            </a:pPr>
            <a:r>
              <a:rPr lang="es-CO" b="1" baseline="0" dirty="0" smtClean="0"/>
              <a:t>Cuando tienes una campaña clara, puedes desarrollar una estrategia de comunicación. La estrategia debe tener en cuenta los objetivos de la campaña y el publico a quien quieres llegar.</a:t>
            </a:r>
          </a:p>
          <a:p>
            <a:pPr marL="173336" indent="-173336" defTabSz="924458">
              <a:buFont typeface="Arial" pitchFamily="34" charset="0"/>
              <a:buChar char="•"/>
              <a:defRPr/>
            </a:pPr>
            <a:r>
              <a:rPr lang="es-CO" b="1" baseline="0" dirty="0" smtClean="0"/>
              <a:t>La estrategia puede utilizar varios medios, incluso los medios sociales pero también muchos otros recursos.</a:t>
            </a:r>
          </a:p>
          <a:p>
            <a:pPr marL="173336" indent="-173336" defTabSz="924458">
              <a:buFont typeface="Arial" pitchFamily="34" charset="0"/>
              <a:buChar char="•"/>
              <a:defRPr/>
            </a:pPr>
            <a:r>
              <a:rPr lang="es-CO" b="1" baseline="0" dirty="0" smtClean="0"/>
              <a:t>¿Pero cuáles son los usos y propósitos específicos de los medios sociales?</a:t>
            </a:r>
          </a:p>
        </p:txBody>
      </p:sp>
      <p:sp>
        <p:nvSpPr>
          <p:cNvPr id="4" name="Slide Number Placeholder 3"/>
          <p:cNvSpPr>
            <a:spLocks noGrp="1"/>
          </p:cNvSpPr>
          <p:nvPr>
            <p:ph type="sldNum" sz="quarter" idx="10"/>
          </p:nvPr>
        </p:nvSpPr>
        <p:spPr/>
        <p:txBody>
          <a:bodyPr/>
          <a:lstStyle/>
          <a:p>
            <a:fld id="{0421944E-2061-4E14-8C36-36387A7F89FF}" type="slidenum">
              <a:rPr lang="en-US" smtClean="0"/>
              <a:pPr/>
              <a:t>5</a:t>
            </a:fld>
            <a:endParaRPr lang="en-US"/>
          </a:p>
        </p:txBody>
      </p:sp>
    </p:spTree>
    <p:extLst>
      <p:ext uri="{BB962C8B-B14F-4D97-AF65-F5344CB8AC3E}">
        <p14:creationId xmlns:p14="http://schemas.microsoft.com/office/powerpoint/2010/main" val="406623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 typeface="+mj-lt"/>
              <a:buAutoNum type="arabicPeriod"/>
            </a:pPr>
            <a:r>
              <a:rPr lang="es-CO" noProof="0" dirty="0" smtClean="0"/>
              <a:t>(Comunicación) </a:t>
            </a:r>
          </a:p>
          <a:p>
            <a:pPr marL="635565" lvl="1" indent="-173336">
              <a:buFont typeface="Arial" pitchFamily="34" charset="0"/>
              <a:buChar char="•"/>
            </a:pPr>
            <a:r>
              <a:rPr lang="es-ES" b="1" noProof="0" dirty="0" smtClean="0"/>
              <a:t>Primero, los medios sociales permiten la comunicación entre lugares diferentes del mundo. Como resultado, la comunidad de defensores de DDHH está mucho más interconectada hoy en día que diez años atrás. Pueden conversar</a:t>
            </a:r>
            <a:r>
              <a:rPr lang="es-ES" b="1" baseline="0" noProof="0" dirty="0" smtClean="0"/>
              <a:t>,</a:t>
            </a:r>
            <a:r>
              <a:rPr lang="es-ES" b="1" noProof="0" dirty="0" smtClean="0"/>
              <a:t> compartir información rápidamente, y apoyarse unos a otros en sus esfuerzos con facilidad.</a:t>
            </a:r>
          </a:p>
          <a:p>
            <a:pPr marL="635565" lvl="1" indent="-173336">
              <a:buFont typeface="Arial" pitchFamily="34" charset="0"/>
              <a:buChar char="•"/>
            </a:pPr>
            <a:r>
              <a:rPr lang="es-ES" b="1" baseline="0" noProof="0" dirty="0" smtClean="0"/>
              <a:t>También, tienen la capacidad de estimular el dialogo sobre un tema social, y así pueden visibilizar varias perspectivas sobre el tema (aun las perspectivas de grupos y gente sin poder).</a:t>
            </a:r>
          </a:p>
          <a:p>
            <a:pPr marL="635565" lvl="1" indent="-173336">
              <a:buFont typeface="Arial" pitchFamily="34" charset="0"/>
              <a:buChar char="•"/>
            </a:pPr>
            <a:r>
              <a:rPr lang="es-CO" b="1" baseline="0" noProof="0" dirty="0" smtClean="0"/>
              <a:t>Y, </a:t>
            </a:r>
            <a:r>
              <a:rPr lang="es-CO" b="1" dirty="0"/>
              <a:t>facilitan la educación al público sobre el contenido de los DDHH y los medios disponibles para su defensa, y la transmisión de información sobre casos específicos de abusos y amenazas a los derechos</a:t>
            </a:r>
            <a:endParaRPr lang="en-US" b="1" dirty="0"/>
          </a:p>
          <a:p>
            <a:pPr marL="231115" indent="-231115" defTabSz="924458">
              <a:buFont typeface="+mj-lt"/>
              <a:buAutoNum type="arabicPeriod"/>
              <a:defRPr/>
            </a:pPr>
            <a:r>
              <a:rPr lang="es-CO" baseline="0" noProof="0" dirty="0" smtClean="0"/>
              <a:t>(Documentación) </a:t>
            </a:r>
          </a:p>
          <a:p>
            <a:pPr marL="635565" lvl="1" indent="-173336">
              <a:buFont typeface="Arial" pitchFamily="34" charset="0"/>
              <a:buChar char="•"/>
            </a:pPr>
            <a:r>
              <a:rPr lang="es-CO" b="1" dirty="0"/>
              <a:t>Sobre este último punto, a través de los medios sociales se puede documentar y visibilizar abusos de derechos humanos mediante videos, fotografías</a:t>
            </a:r>
            <a:r>
              <a:rPr lang="es-CO" b="1" dirty="0" smtClean="0"/>
              <a:t>, </a:t>
            </a:r>
            <a:r>
              <a:rPr lang="es-CO" sz="1200" b="1" kern="1200" dirty="0" smtClean="0">
                <a:solidFill>
                  <a:schemeClr val="tx1"/>
                </a:solidFill>
                <a:effectLst/>
                <a:latin typeface="+mn-lt"/>
                <a:ea typeface="+mn-ea"/>
                <a:cs typeface="+mn-cs"/>
              </a:rPr>
              <a:t>archivos de audio,</a:t>
            </a:r>
            <a:r>
              <a:rPr lang="es-CO" b="1" dirty="0" smtClean="0"/>
              <a:t> </a:t>
            </a:r>
            <a:r>
              <a:rPr lang="es-CO" b="1" dirty="0"/>
              <a:t>informes, etc.</a:t>
            </a:r>
            <a:endParaRPr lang="en-US" dirty="0"/>
          </a:p>
          <a:p>
            <a:pPr marL="231115" indent="-231115">
              <a:buFont typeface="+mj-lt"/>
              <a:buAutoNum type="arabicPeriod"/>
            </a:pPr>
            <a:r>
              <a:rPr lang="es-CO" baseline="0" noProof="0" dirty="0" smtClean="0"/>
              <a:t>(Formación y fortalecimiento de lazos comunitarios)</a:t>
            </a:r>
          </a:p>
          <a:p>
            <a:pPr marL="635565" lvl="1" indent="-173336">
              <a:buFont typeface="Arial" pitchFamily="34" charset="0"/>
              <a:buChar char="•"/>
            </a:pPr>
            <a:r>
              <a:rPr lang="es-CO" b="1" dirty="0"/>
              <a:t>La comunicación contribuye a la formación y fortalecimiento de lazos comunitarios, y una comunidad fuerte y bien interconectada es muy poderosa en la defensa de los derechos humanos. </a:t>
            </a:r>
            <a:endParaRPr lang="en-US" dirty="0"/>
          </a:p>
          <a:p>
            <a:pPr marL="231115" indent="-231115">
              <a:buFont typeface="+mj-lt"/>
              <a:buAutoNum type="arabicPeriod"/>
            </a:pPr>
            <a:r>
              <a:rPr lang="es-CO" baseline="0" noProof="0" dirty="0" smtClean="0"/>
              <a:t>(Movilización social)</a:t>
            </a:r>
          </a:p>
          <a:p>
            <a:pPr marL="635565" lvl="1" indent="-173336">
              <a:buFont typeface="Arial" pitchFamily="34" charset="0"/>
              <a:buChar char="•"/>
            </a:pPr>
            <a:r>
              <a:rPr lang="es-CO" b="1" dirty="0"/>
              <a:t>Estos usos descritos contribuyen a la movilización social en tanto producen simpatía con alguna causa llevando así a la </a:t>
            </a:r>
            <a:r>
              <a:rPr lang="es-CO" b="1" dirty="0" smtClean="0"/>
              <a:t>acción.</a:t>
            </a:r>
            <a:r>
              <a:rPr lang="es-CO" b="1" baseline="0" dirty="0" smtClean="0"/>
              <a:t> </a:t>
            </a:r>
            <a:r>
              <a:rPr lang="es-CO" b="1" baseline="0" dirty="0" err="1" smtClean="0"/>
              <a:t>Asi</a:t>
            </a:r>
            <a:r>
              <a:rPr lang="es-CO" b="1" baseline="0" dirty="0" smtClean="0"/>
              <a:t> que contribuyen a la DDHH </a:t>
            </a:r>
            <a:r>
              <a:rPr lang="es-CO" b="1" baseline="0" dirty="0" err="1" smtClean="0"/>
              <a:t>participatior</a:t>
            </a:r>
            <a:endParaRPr lang="es-CO" b="1" baseline="0" dirty="0" smtClean="0"/>
          </a:p>
          <a:p>
            <a:pPr marL="228600" lvl="0" indent="-228600">
              <a:buFont typeface="+mj-lt"/>
              <a:buAutoNum type="arabicPeriod"/>
            </a:pPr>
            <a:r>
              <a:rPr lang="es-CO" sz="1200" kern="1200" dirty="0" smtClean="0">
                <a:solidFill>
                  <a:schemeClr val="tx1"/>
                </a:solidFill>
                <a:effectLst/>
                <a:latin typeface="+mn-lt"/>
                <a:ea typeface="+mn-ea"/>
                <a:cs typeface="+mn-cs"/>
              </a:rPr>
              <a:t>(Defensa participativa)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es-CO" sz="1200" b="1" kern="1200" dirty="0" smtClean="0">
                <a:solidFill>
                  <a:schemeClr val="tx1"/>
                </a:solidFill>
                <a:effectLst/>
                <a:latin typeface="+mn-lt"/>
                <a:ea typeface="+mn-ea"/>
                <a:cs typeface="+mn-cs"/>
              </a:rPr>
              <a:t>También habilitan participación más amplia en la defensa de los derechos humanos que incluye, por ejemplo, los grupos vulnerables y víctimas de abusos. Este es muy importante porque la defensa participativa de los derechos humanos es más efectivo y sostenible.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s-CO" sz="1200" b="1" kern="1200" dirty="0" smtClean="0">
                <a:solidFill>
                  <a:schemeClr val="tx1"/>
                </a:solidFill>
                <a:effectLst/>
                <a:latin typeface="+mn-lt"/>
                <a:ea typeface="+mn-ea"/>
                <a:cs typeface="+mn-cs"/>
              </a:rPr>
              <a:t>Así los propósitos generales de los medios sociales son crear una </a:t>
            </a:r>
            <a:r>
              <a:rPr lang="es-ES" sz="1200" b="1" kern="1200" dirty="0" smtClean="0">
                <a:solidFill>
                  <a:schemeClr val="tx1"/>
                </a:solidFill>
                <a:effectLst/>
                <a:latin typeface="+mn-lt"/>
                <a:ea typeface="+mn-ea"/>
                <a:cs typeface="+mn-cs"/>
              </a:rPr>
              <a:t>comunidad más comprometida con los DDHH, movilizar a la gente a actuar para asegurar los DDHH de todos, y asegurar un movimiento DDHH participativa y sostenible. </a:t>
            </a:r>
            <a:endParaRPr lang="en-US" sz="1200" kern="1200" dirty="0" smtClean="0">
              <a:solidFill>
                <a:schemeClr val="tx1"/>
              </a:solidFill>
              <a:effectLst/>
              <a:latin typeface="+mn-lt"/>
              <a:ea typeface="+mn-ea"/>
              <a:cs typeface="+mn-cs"/>
            </a:endParaRPr>
          </a:p>
          <a:p>
            <a:pPr marL="635565" lvl="1" indent="-1733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6</a:t>
            </a:fld>
            <a:endParaRPr lang="en-US"/>
          </a:p>
        </p:txBody>
      </p:sp>
    </p:spTree>
    <p:extLst>
      <p:ext uri="{BB962C8B-B14F-4D97-AF65-F5344CB8AC3E}">
        <p14:creationId xmlns:p14="http://schemas.microsoft.com/office/powerpoint/2010/main" val="27335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b="1" dirty="0"/>
              <a:t>En este cuadro se analizan los principales </a:t>
            </a:r>
            <a:r>
              <a:rPr lang="es-CO" b="1" dirty="0" smtClean="0"/>
              <a:t>propósitos </a:t>
            </a:r>
            <a:r>
              <a:rPr lang="es-CO" b="1" dirty="0" err="1" smtClean="0"/>
              <a:t>especificos</a:t>
            </a:r>
            <a:r>
              <a:rPr lang="es-CO" b="1" dirty="0" smtClean="0"/>
              <a:t> </a:t>
            </a:r>
            <a:r>
              <a:rPr lang="es-CO" b="1" dirty="0"/>
              <a:t>de cada uno de los medios escogidos para esta presentación</a:t>
            </a:r>
            <a:endParaRPr lang="en-US" dirty="0"/>
          </a:p>
          <a:p>
            <a:pPr marL="173336" indent="-173336">
              <a:buFont typeface="Arial" pitchFamily="34" charset="0"/>
              <a:buChar char="•"/>
            </a:pPr>
            <a:r>
              <a:rPr lang="es-CO" b="1" dirty="0"/>
              <a:t>Con relación a la clave, tengan por favor en cuenta que: </a:t>
            </a:r>
            <a:endParaRPr lang="en-US" dirty="0"/>
          </a:p>
          <a:p>
            <a:pPr marL="635565" lvl="1" indent="-173336">
              <a:buFont typeface="Arial" pitchFamily="34" charset="0"/>
              <a:buChar char="•"/>
            </a:pPr>
            <a:r>
              <a:rPr lang="es-CO" b="1" dirty="0"/>
              <a:t>Dos marcas indican que el medio es excelente para realizar el propósito indicado</a:t>
            </a:r>
            <a:endParaRPr lang="en-US" dirty="0"/>
          </a:p>
          <a:p>
            <a:pPr marL="635565" lvl="1" indent="-173336">
              <a:buFont typeface="Arial" pitchFamily="34" charset="0"/>
              <a:buChar char="•"/>
            </a:pPr>
            <a:r>
              <a:rPr lang="es-CO" b="1" dirty="0"/>
              <a:t>Una marca indica que el medio permite alcanzar el propósito indicado, pero no es ideal y requiere el apoyo de medios suplementarios</a:t>
            </a:r>
            <a:endParaRPr lang="en-US" dirty="0"/>
          </a:p>
          <a:p>
            <a:pPr marL="635565" lvl="1" indent="-173336">
              <a:buFont typeface="Arial" pitchFamily="34" charset="0"/>
              <a:buChar char="•"/>
            </a:pPr>
            <a:r>
              <a:rPr lang="es-CO" b="1" dirty="0"/>
              <a:t>Ninguna marca indica que el medio no permite alcanzar el propósito indicado o solamente con dificultades</a:t>
            </a:r>
            <a:endParaRPr lang="en-US" dirty="0"/>
          </a:p>
          <a:p>
            <a:pPr marL="173336" indent="-173336">
              <a:buFont typeface="Arial" pitchFamily="34" charset="0"/>
              <a:buChar char="•"/>
            </a:pPr>
            <a:r>
              <a:rPr lang="es-CO" b="1" dirty="0" smtClean="0"/>
              <a:t>Sobre los propósitos…“Comunicación amplia” </a:t>
            </a:r>
            <a:r>
              <a:rPr lang="es-CO" b="1" dirty="0"/>
              <a:t>mide la habilidad de comunicarse efectivamente con una audiencia grande</a:t>
            </a:r>
          </a:p>
          <a:p>
            <a:pPr marL="635565" lvl="1" indent="-173336">
              <a:buFont typeface="Arial" pitchFamily="34" charset="0"/>
              <a:buChar char="•"/>
            </a:pPr>
            <a:r>
              <a:rPr lang="es-CO" b="1" dirty="0"/>
              <a:t>Por ejemplo, educar al público sobre un tema u organizar un movimiento</a:t>
            </a:r>
          </a:p>
          <a:p>
            <a:pPr marL="635565" lvl="1" indent="-173336">
              <a:buFont typeface="Arial" pitchFamily="34" charset="0"/>
              <a:buChar char="•"/>
            </a:pPr>
            <a:r>
              <a:rPr lang="es-CO" b="1" dirty="0"/>
              <a:t>Observen que la mayoría de los medios alcanzan este propósito</a:t>
            </a:r>
            <a:endParaRPr lang="en-US" dirty="0"/>
          </a:p>
          <a:p>
            <a:pPr marL="173336" indent="-173336">
              <a:buFont typeface="Arial" pitchFamily="34" charset="0"/>
              <a:buChar char="•"/>
            </a:pPr>
            <a:r>
              <a:rPr lang="es-CO" b="1" dirty="0"/>
              <a:t>“Comunicación grupal” mide la habilidad comunicarse efectivamente con un grupo pequeño </a:t>
            </a:r>
            <a:endParaRPr lang="en-US" dirty="0"/>
          </a:p>
          <a:p>
            <a:pPr marL="635565" lvl="1" indent="-173336">
              <a:buFont typeface="Arial" pitchFamily="34" charset="0"/>
              <a:buChar char="•"/>
            </a:pPr>
            <a:r>
              <a:rPr lang="es-CO" b="1" dirty="0"/>
              <a:t>Por ejemplo, coordinar entre un grupo de </a:t>
            </a:r>
            <a:r>
              <a:rPr lang="es-CO" b="1" dirty="0" err="1"/>
              <a:t>ONG’s</a:t>
            </a:r>
            <a:r>
              <a:rPr lang="es-CO" b="1" dirty="0"/>
              <a:t> que trabajen en temas similares</a:t>
            </a:r>
            <a:endParaRPr lang="en-US" dirty="0"/>
          </a:p>
          <a:p>
            <a:pPr marL="635565" lvl="1" indent="-173336">
              <a:buFont typeface="Arial" pitchFamily="34" charset="0"/>
              <a:buChar char="•"/>
            </a:pPr>
            <a:r>
              <a:rPr lang="es-CO" b="1" dirty="0"/>
              <a:t>Más adelante explicaré este punto</a:t>
            </a:r>
            <a:endParaRPr lang="en-US" dirty="0"/>
          </a:p>
          <a:p>
            <a:pPr marL="173336" indent="-173336">
              <a:buFont typeface="Arial" pitchFamily="34" charset="0"/>
              <a:buChar char="•"/>
            </a:pPr>
            <a:r>
              <a:rPr lang="es-CO" b="1" dirty="0"/>
              <a:t>“Dialogo” mide la habilidad de estimular debates sobre un asunto significativo para una región o un país</a:t>
            </a:r>
            <a:endParaRPr lang="en-US" dirty="0"/>
          </a:p>
          <a:p>
            <a:pPr marL="173336" indent="-173336" defTabSz="924458">
              <a:buFont typeface="Arial" pitchFamily="34" charset="0"/>
              <a:buChar char="•"/>
              <a:defRPr/>
            </a:pPr>
            <a:r>
              <a:rPr lang="es-CO" b="1" dirty="0"/>
              <a:t>“Documentación” mide la habilidad de documentar públicamente abusos de derechos humanos con imágenes, videos, </a:t>
            </a:r>
            <a:r>
              <a:rPr lang="es-CO" sz="1200" b="1" kern="1200" dirty="0" smtClean="0">
                <a:solidFill>
                  <a:schemeClr val="tx1"/>
                </a:solidFill>
                <a:effectLst/>
                <a:latin typeface="+mn-lt"/>
                <a:ea typeface="+mn-ea"/>
                <a:cs typeface="+mn-cs"/>
              </a:rPr>
              <a:t>archivos de audio, </a:t>
            </a:r>
            <a:r>
              <a:rPr lang="es-CO" b="1" dirty="0" smtClean="0"/>
              <a:t>informes</a:t>
            </a:r>
            <a:r>
              <a:rPr lang="es-CO" b="1" dirty="0"/>
              <a:t>, etc.</a:t>
            </a:r>
            <a:endParaRPr lang="es-CO" b="1" baseline="0" dirty="0" smtClean="0"/>
          </a:p>
          <a:p>
            <a:pPr marL="173336" indent="-173336" defTabSz="924458">
              <a:buFont typeface="Arial" pitchFamily="34" charset="0"/>
              <a:buChar char="•"/>
              <a:defRPr/>
            </a:pPr>
            <a:r>
              <a:rPr lang="es-CO" baseline="0" dirty="0" smtClean="0"/>
              <a:t>“</a:t>
            </a:r>
            <a:r>
              <a:rPr lang="es-CO" b="1" baseline="0" dirty="0" smtClean="0"/>
              <a:t>Acción” mide la habilidad de estimular </a:t>
            </a:r>
            <a:r>
              <a:rPr lang="es-CO" b="1" dirty="0"/>
              <a:t>la acción transformadora colectiva y/o individual</a:t>
            </a:r>
          </a:p>
          <a:p>
            <a:pPr marL="635565" lvl="1" indent="-173336" defTabSz="924458">
              <a:buFont typeface="Arial" pitchFamily="34" charset="0"/>
              <a:buChar char="•"/>
              <a:defRPr/>
            </a:pPr>
            <a:r>
              <a:rPr lang="es-CO" b="1" dirty="0"/>
              <a:t>Quiero anotar que Change.org tiene su propio mecanismo de acción</a:t>
            </a:r>
          </a:p>
          <a:p>
            <a:pPr marL="173336" indent="-173336" defTabSz="924458">
              <a:buFont typeface="Arial" pitchFamily="34" charset="0"/>
              <a:buChar char="•"/>
              <a:defRPr/>
            </a:pPr>
            <a:endParaRPr lang="es-CO" dirty="0"/>
          </a:p>
          <a:p>
            <a:pPr marL="173336" indent="-173336">
              <a:buFont typeface="Arial" pitchFamily="34" charset="0"/>
              <a:buChar char="•"/>
            </a:pPr>
            <a:endParaRPr lang="es-CO" baseline="0" dirty="0" smtClean="0"/>
          </a:p>
        </p:txBody>
      </p:sp>
      <p:sp>
        <p:nvSpPr>
          <p:cNvPr id="4" name="Slide Number Placeholder 3"/>
          <p:cNvSpPr>
            <a:spLocks noGrp="1"/>
          </p:cNvSpPr>
          <p:nvPr>
            <p:ph type="sldNum" sz="quarter" idx="10"/>
          </p:nvPr>
        </p:nvSpPr>
        <p:spPr/>
        <p:txBody>
          <a:bodyPr/>
          <a:lstStyle/>
          <a:p>
            <a:fld id="{0421944E-2061-4E14-8C36-36387A7F89FF}" type="slidenum">
              <a:rPr lang="en-US" smtClean="0"/>
              <a:pPr/>
              <a:t>7</a:t>
            </a:fld>
            <a:endParaRPr lang="en-US"/>
          </a:p>
        </p:txBody>
      </p:sp>
    </p:spTree>
    <p:extLst>
      <p:ext uri="{BB962C8B-B14F-4D97-AF65-F5344CB8AC3E}">
        <p14:creationId xmlns:p14="http://schemas.microsoft.com/office/powerpoint/2010/main" val="24832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dirty="0" smtClean="0"/>
              <a:t>(Uno de varios</a:t>
            </a:r>
            <a:r>
              <a:rPr lang="es-CO" baseline="0" dirty="0" smtClean="0"/>
              <a:t> productos de Google) </a:t>
            </a:r>
            <a:r>
              <a:rPr lang="es-CO" b="1" baseline="0" dirty="0" smtClean="0"/>
              <a:t>Este producto es solamente uno de los varios que ofrece Google</a:t>
            </a:r>
          </a:p>
          <a:p>
            <a:pPr marL="635565" lvl="1" indent="-173336">
              <a:buFont typeface="Arial" pitchFamily="34" charset="0"/>
              <a:buChar char="•"/>
            </a:pPr>
            <a:r>
              <a:rPr lang="es-ES" b="1" baseline="0" dirty="0" smtClean="0"/>
              <a:t>En mi opinión, los productos que ofrece Google son de los mejores que se ofrecen gratuitamente en internet.</a:t>
            </a:r>
            <a:endParaRPr lang="es-CO" b="1" i="1" baseline="0" dirty="0" smtClean="0"/>
          </a:p>
          <a:p>
            <a:pPr marL="635565" lvl="1" indent="-173336" defTabSz="924458">
              <a:buFont typeface="Arial" pitchFamily="34" charset="0"/>
              <a:buChar char="•"/>
              <a:defRPr/>
            </a:pPr>
            <a:r>
              <a:rPr lang="es-CO" b="1" baseline="0" dirty="0" smtClean="0"/>
              <a:t>Para explorar todos sus productos, pueden buscar en el Internet “productos de Google”</a:t>
            </a:r>
            <a:r>
              <a:rPr lang="es-CO" b="0" baseline="0" dirty="0" smtClean="0"/>
              <a:t> </a:t>
            </a:r>
            <a:r>
              <a:rPr lang="en-US" dirty="0" smtClean="0">
                <a:hlinkClick r:id="rId3"/>
              </a:rPr>
              <a:t>http://www.google.es/intl/es/about/products/</a:t>
            </a:r>
            <a:endParaRPr lang="en-US" dirty="0" smtClean="0"/>
          </a:p>
          <a:p>
            <a:pPr marL="173336" indent="-173336" defTabSz="924458">
              <a:buFont typeface="Arial" pitchFamily="34" charset="0"/>
              <a:buChar char="•"/>
              <a:defRPr/>
            </a:pPr>
            <a:r>
              <a:rPr lang="es-ES" dirty="0" smtClean="0"/>
              <a:t>(Uso)</a:t>
            </a:r>
            <a:r>
              <a:rPr lang="es-ES" baseline="0" dirty="0" smtClean="0"/>
              <a:t> </a:t>
            </a:r>
            <a:r>
              <a:rPr lang="es-ES" b="1" dirty="0"/>
              <a:t>Pueden participar en un Grupo por la página de web o por correo electrónico</a:t>
            </a:r>
            <a:endParaRPr lang="es-ES" b="1" baseline="0" dirty="0" smtClean="0"/>
          </a:p>
          <a:p>
            <a:pPr marL="635565" lvl="1" indent="-173336">
              <a:buFont typeface="Arial" pitchFamily="34" charset="0"/>
              <a:buChar char="•"/>
            </a:pPr>
            <a:r>
              <a:rPr lang="es-ES" b="1" baseline="0" dirty="0" smtClean="0"/>
              <a:t>Yo prefiero participar por correo electrónico porque recibo todas las comunicaciones del grupo en mi bandeja de entrada</a:t>
            </a:r>
          </a:p>
          <a:p>
            <a:pPr marL="635565" lvl="1" indent="-173336">
              <a:buFont typeface="Arial" pitchFamily="34" charset="0"/>
              <a:buChar char="•"/>
            </a:pPr>
            <a:r>
              <a:rPr lang="es-ES" b="1" baseline="0" dirty="0" smtClean="0"/>
              <a:t>También, es posible escribir un correo electrónico directamente al grupo, entonces nunca es necesario ir a la </a:t>
            </a:r>
            <a:r>
              <a:rPr lang="es-ES" b="1" dirty="0"/>
              <a:t>página</a:t>
            </a:r>
          </a:p>
          <a:p>
            <a:pPr marL="635565" lvl="1" indent="-173336">
              <a:buFont typeface="Arial" pitchFamily="34" charset="0"/>
              <a:buChar char="•"/>
            </a:pPr>
            <a:r>
              <a:rPr lang="es-CO" b="1" dirty="0"/>
              <a:t>Como la mayoría de los productos de Google, requiere una cuenta de Google, lo cual es muy fácil obtener</a:t>
            </a:r>
          </a:p>
          <a:p>
            <a:pPr marL="173336" indent="-173336" defTabSz="924458">
              <a:buFont typeface="Arial" pitchFamily="34" charset="0"/>
              <a:buChar char="•"/>
              <a:defRPr/>
            </a:pPr>
            <a:r>
              <a:rPr lang="en-US" b="0" baseline="0" dirty="0" smtClean="0"/>
              <a:t>(</a:t>
            </a:r>
            <a:r>
              <a:rPr lang="en-US" b="0" baseline="0" dirty="0" err="1" smtClean="0"/>
              <a:t>Ventajas</a:t>
            </a:r>
            <a:r>
              <a:rPr lang="en-US" b="0" baseline="0" dirty="0" smtClean="0"/>
              <a:t>)</a:t>
            </a:r>
          </a:p>
          <a:p>
            <a:pPr marL="635565" lvl="1" indent="-173336" defTabSz="924458">
              <a:buFont typeface="Arial" pitchFamily="34" charset="0"/>
              <a:buChar char="•"/>
              <a:defRPr/>
            </a:pPr>
            <a:r>
              <a:rPr lang="es-CO" dirty="0"/>
              <a:t>(Comunicación grupal) </a:t>
            </a:r>
            <a:r>
              <a:rPr lang="es-ES" b="1" dirty="0"/>
              <a:t>Una ventaja de este producto es la comunicación grupal, donde se pueden tener hasta un máximo de 100 miembros por grupo</a:t>
            </a:r>
            <a:r>
              <a:rPr lang="es-CO" b="1" dirty="0"/>
              <a:t> (pero, hay excepciones para instituciones de educación y negocios)</a:t>
            </a:r>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8</a:t>
            </a:fld>
            <a:endParaRPr lang="en-US"/>
          </a:p>
        </p:txBody>
      </p:sp>
    </p:spTree>
    <p:extLst>
      <p:ext uri="{BB962C8B-B14F-4D97-AF65-F5344CB8AC3E}">
        <p14:creationId xmlns:p14="http://schemas.microsoft.com/office/powerpoint/2010/main" val="394236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s-CO" dirty="0" smtClean="0"/>
              <a:t>(</a:t>
            </a:r>
            <a:r>
              <a:rPr lang="es-CO" dirty="0" err="1" smtClean="0"/>
              <a:t>Tamms</a:t>
            </a:r>
            <a:r>
              <a:rPr lang="es-CO" baseline="0" dirty="0" smtClean="0"/>
              <a:t> </a:t>
            </a:r>
            <a:r>
              <a:rPr lang="es-CO" baseline="0" dirty="0" err="1" smtClean="0"/>
              <a:t>Year</a:t>
            </a:r>
            <a:r>
              <a:rPr lang="es-CO" baseline="0" dirty="0" smtClean="0"/>
              <a:t> Ten </a:t>
            </a:r>
            <a:r>
              <a:rPr lang="es-CO" baseline="0" dirty="0" err="1" smtClean="0"/>
              <a:t>Campaign</a:t>
            </a:r>
            <a:r>
              <a:rPr lang="es-CO" baseline="0" dirty="0" smtClean="0"/>
              <a:t>) </a:t>
            </a:r>
            <a:r>
              <a:rPr lang="es-CO" b="1" baseline="0" dirty="0" smtClean="0"/>
              <a:t>Un ejemplo del uso exitoso de Grupos…</a:t>
            </a:r>
            <a:endParaRPr lang="es-CO" baseline="0" dirty="0" smtClean="0"/>
          </a:p>
          <a:p>
            <a:pPr marL="635565" lvl="1" indent="-173336">
              <a:buFont typeface="Arial" pitchFamily="34" charset="0"/>
              <a:buChar char="•"/>
            </a:pPr>
            <a:r>
              <a:rPr lang="es-CO" b="1" dirty="0"/>
              <a:t>El </a:t>
            </a:r>
            <a:r>
              <a:rPr lang="es-CO" b="1" dirty="0" err="1"/>
              <a:t>Tamms</a:t>
            </a:r>
            <a:r>
              <a:rPr lang="es-CO" b="1" dirty="0"/>
              <a:t> </a:t>
            </a:r>
            <a:r>
              <a:rPr lang="es-CO" b="1" dirty="0" err="1"/>
              <a:t>Year</a:t>
            </a:r>
            <a:r>
              <a:rPr lang="es-CO" b="1" dirty="0"/>
              <a:t> Ten </a:t>
            </a:r>
            <a:r>
              <a:rPr lang="es-CO" b="1" dirty="0" err="1"/>
              <a:t>Campaign</a:t>
            </a:r>
            <a:r>
              <a:rPr lang="es-CO" b="1" dirty="0"/>
              <a:t> fue una campaña contra una cárcel inhumana en el sur de Illinois se llama “</a:t>
            </a:r>
            <a:r>
              <a:rPr lang="es-CO" b="1" dirty="0" err="1"/>
              <a:t>Tamms</a:t>
            </a:r>
            <a:r>
              <a:rPr lang="es-CO" b="1" dirty="0"/>
              <a:t> </a:t>
            </a:r>
            <a:r>
              <a:rPr lang="es-CO" b="1" dirty="0" err="1"/>
              <a:t>Supermax</a:t>
            </a:r>
            <a:r>
              <a:rPr lang="es-CO" b="1" dirty="0"/>
              <a:t> </a:t>
            </a:r>
            <a:r>
              <a:rPr lang="es-CO" b="1" dirty="0" err="1"/>
              <a:t>Detention</a:t>
            </a:r>
            <a:r>
              <a:rPr lang="es-CO" b="1" dirty="0"/>
              <a:t> Center” </a:t>
            </a:r>
            <a:endParaRPr lang="es-CO" b="1" dirty="0" smtClean="0"/>
          </a:p>
          <a:p>
            <a:pPr marL="635565" lvl="1" indent="-173336">
              <a:buFont typeface="Arial" pitchFamily="34" charset="0"/>
              <a:buChar char="•"/>
            </a:pPr>
            <a:r>
              <a:rPr lang="es-CO" b="1" dirty="0" smtClean="0"/>
              <a:t>Las </a:t>
            </a:r>
            <a:r>
              <a:rPr lang="es-CO" b="1" dirty="0"/>
              <a:t>celdas de </a:t>
            </a:r>
            <a:r>
              <a:rPr lang="es-CO" b="1" dirty="0" err="1"/>
              <a:t>Tamms</a:t>
            </a:r>
            <a:r>
              <a:rPr lang="es-CO" b="1" dirty="0"/>
              <a:t> </a:t>
            </a:r>
            <a:r>
              <a:rPr lang="es-CO" b="1" dirty="0" err="1"/>
              <a:t>Supermax</a:t>
            </a:r>
            <a:r>
              <a:rPr lang="es-CO" b="1" dirty="0"/>
              <a:t> fueron creadas específicamente para el aislamiento de los prisioneros, así que todos los 200 prisioneros en la cárcel no podían interactuar ni comunicarse con ninguna otra persona durante la duración de su sentencia. Algunas personas sufrieron este tratamiento por más que 10 diez años. </a:t>
            </a:r>
            <a:endParaRPr lang="en-US" dirty="0"/>
          </a:p>
          <a:p>
            <a:pPr marL="635565" lvl="1" indent="-173336">
              <a:buFont typeface="Arial" pitchFamily="34" charset="0"/>
              <a:buChar char="•"/>
            </a:pPr>
            <a:r>
              <a:rPr lang="es-CO" b="1" dirty="0"/>
              <a:t>El aislamiento prolongado fue condenado por el Relator Especial de la ONU sobre Tortura, Juan Méndez, a causa de su extremo impacto sobre la salud mental (para entender el impacto, imagínate que fueras encarcelado en tu baño por diez años sin diversión o sin la posibilidad de interactuar con otra persona)</a:t>
            </a:r>
            <a:endParaRPr lang="en-US" dirty="0"/>
          </a:p>
          <a:p>
            <a:pPr marL="173336" indent="-173336">
              <a:buFont typeface="Arial" pitchFamily="34" charset="0"/>
              <a:buChar char="•"/>
            </a:pPr>
            <a:r>
              <a:rPr lang="es-CO" b="0" i="0" baseline="0" dirty="0" smtClean="0"/>
              <a:t>(La </a:t>
            </a:r>
            <a:r>
              <a:rPr lang="es-CO" b="0" i="0" baseline="0" dirty="0" err="1" smtClean="0"/>
              <a:t>participacion</a:t>
            </a:r>
            <a:r>
              <a:rPr lang="es-CO" b="0" i="0" baseline="0" dirty="0" smtClean="0"/>
              <a:t> de </a:t>
            </a:r>
            <a:r>
              <a:rPr lang="es-CO" b="0" i="0" baseline="0" dirty="0" err="1" smtClean="0"/>
              <a:t>Midwest</a:t>
            </a:r>
            <a:r>
              <a:rPr lang="es-CO" b="0" i="0" baseline="0" dirty="0" smtClean="0"/>
              <a:t> </a:t>
            </a:r>
            <a:r>
              <a:rPr lang="es-CO" b="0" i="0" baseline="0" dirty="0" err="1" smtClean="0"/>
              <a:t>Coalition</a:t>
            </a:r>
            <a:r>
              <a:rPr lang="es-CO" b="0" i="0" baseline="0" dirty="0" smtClean="0"/>
              <a:t> </a:t>
            </a:r>
            <a:r>
              <a:rPr lang="es-CO" b="0" i="0" baseline="0" dirty="0" err="1" smtClean="0"/>
              <a:t>for</a:t>
            </a:r>
            <a:r>
              <a:rPr lang="es-CO" b="0" i="0" baseline="0" dirty="0" smtClean="0"/>
              <a:t> Human </a:t>
            </a:r>
            <a:r>
              <a:rPr lang="es-CO" b="0" i="0" baseline="0" dirty="0" err="1" smtClean="0"/>
              <a:t>Rights</a:t>
            </a:r>
            <a:r>
              <a:rPr lang="es-CO" b="0" i="0" baseline="0" dirty="0" smtClean="0"/>
              <a:t>, el cierre del cárcel)</a:t>
            </a:r>
          </a:p>
          <a:p>
            <a:pPr marL="635565" lvl="1" indent="-173336">
              <a:buFont typeface="Arial" pitchFamily="34" charset="0"/>
              <a:buChar char="•"/>
            </a:pPr>
            <a:r>
              <a:rPr lang="es-CO" b="1" dirty="0"/>
              <a:t>Hace tres años, una red de 56 organizaciones no gubernamentales que yo coordino, se llama  </a:t>
            </a:r>
            <a:r>
              <a:rPr lang="es-CO" b="1" dirty="0" err="1"/>
              <a:t>Midwest</a:t>
            </a:r>
            <a:r>
              <a:rPr lang="es-CO" b="1" dirty="0"/>
              <a:t> </a:t>
            </a:r>
            <a:r>
              <a:rPr lang="es-CO" b="1" dirty="0" err="1"/>
              <a:t>Coalition</a:t>
            </a:r>
            <a:r>
              <a:rPr lang="es-CO" b="1" dirty="0"/>
              <a:t> </a:t>
            </a:r>
            <a:r>
              <a:rPr lang="es-CO" b="1" dirty="0" err="1"/>
              <a:t>for</a:t>
            </a:r>
            <a:r>
              <a:rPr lang="es-CO" b="1" dirty="0"/>
              <a:t> Human </a:t>
            </a:r>
            <a:r>
              <a:rPr lang="es-CO" b="1" dirty="0" err="1"/>
              <a:t>Rights</a:t>
            </a:r>
            <a:r>
              <a:rPr lang="es-CO" b="1" dirty="0"/>
              <a:t>, empezamos a participar en este campaña. El </a:t>
            </a:r>
            <a:r>
              <a:rPr lang="es-CO" b="1" dirty="0" err="1"/>
              <a:t>Midwest</a:t>
            </a:r>
            <a:r>
              <a:rPr lang="es-CO" b="1" dirty="0"/>
              <a:t> es la región central de los EEUU llenado con azul en el mapa.</a:t>
            </a:r>
            <a:endParaRPr lang="en-US" dirty="0"/>
          </a:p>
          <a:p>
            <a:pPr marL="635565" lvl="1" indent="-173336">
              <a:buFont typeface="Arial" pitchFamily="34" charset="0"/>
              <a:buChar char="•"/>
            </a:pPr>
            <a:r>
              <a:rPr lang="es-CO" b="1" dirty="0"/>
              <a:t>Las organizaciones del </a:t>
            </a:r>
            <a:r>
              <a:rPr lang="es-CO" b="1" dirty="0" err="1"/>
              <a:t>Midwest</a:t>
            </a:r>
            <a:r>
              <a:rPr lang="es-CO" b="1" dirty="0"/>
              <a:t> </a:t>
            </a:r>
            <a:r>
              <a:rPr lang="es-CO" b="1" dirty="0" err="1"/>
              <a:t>Coalition</a:t>
            </a:r>
            <a:r>
              <a:rPr lang="es-CO" b="1" dirty="0"/>
              <a:t> </a:t>
            </a:r>
            <a:r>
              <a:rPr lang="es-CO" b="1" dirty="0" err="1"/>
              <a:t>for</a:t>
            </a:r>
            <a:r>
              <a:rPr lang="es-CO" b="1" dirty="0"/>
              <a:t> Human </a:t>
            </a:r>
            <a:r>
              <a:rPr lang="es-CO" b="1" dirty="0" err="1"/>
              <a:t>Rights</a:t>
            </a:r>
            <a:r>
              <a:rPr lang="es-CO" b="1" dirty="0"/>
              <a:t> </a:t>
            </a:r>
            <a:r>
              <a:rPr lang="es-CO" b="1" dirty="0" err="1"/>
              <a:t>estan</a:t>
            </a:r>
            <a:r>
              <a:rPr lang="es-CO" b="1" dirty="0"/>
              <a:t> dispersas en la región, y por eso sus miembros no pueden reunirse cara a cara frecuentemente. En lugar de reunirnos, utilizamos un Grupo de Google para comunicar regularmente los esfuerzos de la campaña y para explicar cómo cada organización podría contribuir. </a:t>
            </a:r>
            <a:endParaRPr lang="en-US" dirty="0"/>
          </a:p>
          <a:p>
            <a:pPr marL="635565" lvl="1" indent="-173336">
              <a:buFont typeface="Arial" pitchFamily="34" charset="0"/>
              <a:buChar char="•"/>
            </a:pPr>
            <a:r>
              <a:rPr lang="es-CO" b="1" dirty="0"/>
              <a:t>La participación del </a:t>
            </a:r>
            <a:r>
              <a:rPr lang="es-CO" b="1" dirty="0" err="1"/>
              <a:t>Midwest</a:t>
            </a:r>
            <a:r>
              <a:rPr lang="es-CO" b="1" dirty="0"/>
              <a:t> </a:t>
            </a:r>
            <a:r>
              <a:rPr lang="es-CO" b="1" dirty="0" err="1"/>
              <a:t>Coalition</a:t>
            </a:r>
            <a:r>
              <a:rPr lang="es-CO" b="1" dirty="0"/>
              <a:t> </a:t>
            </a:r>
            <a:r>
              <a:rPr lang="es-CO" b="1" dirty="0" err="1"/>
              <a:t>for</a:t>
            </a:r>
            <a:r>
              <a:rPr lang="es-CO" b="1" dirty="0"/>
              <a:t> Human </a:t>
            </a:r>
            <a:r>
              <a:rPr lang="es-CO" b="1" dirty="0" err="1"/>
              <a:t>Rights</a:t>
            </a:r>
            <a:r>
              <a:rPr lang="es-CO" b="1" dirty="0"/>
              <a:t> tuvo un impacto fuerte en la campaña y como resultado de nuestro trabajo el gobierno decidió cerrar la cárcel en 2012. </a:t>
            </a:r>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9</a:t>
            </a:fld>
            <a:endParaRPr lang="en-US"/>
          </a:p>
        </p:txBody>
      </p:sp>
    </p:spTree>
    <p:extLst>
      <p:ext uri="{BB962C8B-B14F-4D97-AF65-F5344CB8AC3E}">
        <p14:creationId xmlns:p14="http://schemas.microsoft.com/office/powerpoint/2010/main" val="128418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lvl="2" indent="-173336" defTabSz="924458">
              <a:buFont typeface="Arial" pitchFamily="34" charset="0"/>
              <a:buChar char="•"/>
              <a:defRPr/>
            </a:pPr>
            <a:r>
              <a:rPr lang="es-CO" dirty="0" smtClean="0"/>
              <a:t>(Uno de los </a:t>
            </a:r>
            <a:r>
              <a:rPr lang="es-CO" b="0" dirty="0" smtClean="0"/>
              <a:t>medios </a:t>
            </a:r>
            <a:r>
              <a:rPr lang="es-CO" dirty="0"/>
              <a:t>más</a:t>
            </a:r>
            <a:r>
              <a:rPr lang="es-CO" b="0" dirty="0" smtClean="0"/>
              <a:t> </a:t>
            </a:r>
            <a:r>
              <a:rPr lang="es-CO" dirty="0" smtClean="0"/>
              <a:t>populares)</a:t>
            </a:r>
          </a:p>
          <a:p>
            <a:pPr marL="635565" lvl="3" indent="-173336" defTabSz="924458">
              <a:buFont typeface="Courier New" pitchFamily="49" charset="0"/>
              <a:buChar char="o"/>
              <a:defRPr/>
            </a:pPr>
            <a:r>
              <a:rPr lang="es-CO" b="1" dirty="0" smtClean="0"/>
              <a:t>Facebook es</a:t>
            </a:r>
            <a:r>
              <a:rPr lang="es-CO" b="1" baseline="0" dirty="0" smtClean="0"/>
              <a:t> un medio muy popular… e</a:t>
            </a:r>
            <a:r>
              <a:rPr lang="es-CO" b="1" dirty="0" smtClean="0"/>
              <a:t>n 2012, tuv</a:t>
            </a:r>
            <a:r>
              <a:rPr lang="es-CO" b="1" dirty="0"/>
              <a:t>o</a:t>
            </a:r>
            <a:r>
              <a:rPr lang="es-CO" b="1" baseline="0" dirty="0" smtClean="0"/>
              <a:t> </a:t>
            </a:r>
            <a:r>
              <a:rPr lang="es-CO" b="1" dirty="0"/>
              <a:t>más</a:t>
            </a:r>
            <a:r>
              <a:rPr lang="es-CO" b="1" dirty="0" smtClean="0"/>
              <a:t> de mil millones de usuarios (de acuerdo</a:t>
            </a:r>
            <a:r>
              <a:rPr lang="es-CO" b="1" baseline="0" dirty="0" smtClean="0"/>
              <a:t> al </a:t>
            </a:r>
            <a:r>
              <a:rPr lang="es-CO" b="1" dirty="0" smtClean="0"/>
              <a:t>Wall Street </a:t>
            </a:r>
            <a:r>
              <a:rPr lang="es-CO" b="1" dirty="0" err="1" smtClean="0"/>
              <a:t>Journal</a:t>
            </a:r>
            <a:r>
              <a:rPr lang="es-CO" b="1" dirty="0" smtClean="0"/>
              <a:t>)</a:t>
            </a:r>
          </a:p>
          <a:p>
            <a:pPr marL="173336" indent="-173336">
              <a:buFont typeface="Arial" pitchFamily="34" charset="0"/>
              <a:buChar char="•"/>
            </a:pPr>
            <a:r>
              <a:rPr lang="es-CO" dirty="0" smtClean="0"/>
              <a:t>(Ventajas) </a:t>
            </a:r>
            <a:endParaRPr lang="es-CO" b="1" dirty="0" smtClean="0"/>
          </a:p>
          <a:p>
            <a:pPr marL="635565" lvl="1" indent="-173336" defTabSz="924458">
              <a:buFont typeface="Wingdings" pitchFamily="2" charset="2"/>
              <a:buChar char="Ø"/>
              <a:defRPr/>
            </a:pPr>
            <a:r>
              <a:rPr lang="es-CO" dirty="0" smtClean="0"/>
              <a:t>(Comunicación amplia)</a:t>
            </a:r>
            <a:r>
              <a:rPr lang="es-CO" baseline="0" dirty="0" smtClean="0"/>
              <a:t> </a:t>
            </a:r>
            <a:r>
              <a:rPr lang="es-CO" b="1" baseline="0" dirty="0" smtClean="0"/>
              <a:t>Así que es fácil conectarse con una audiencia grande de manera regular. </a:t>
            </a:r>
          </a:p>
          <a:p>
            <a:pPr marL="635565" lvl="1" indent="-173336" defTabSz="924458">
              <a:buFont typeface="Wingdings" pitchFamily="2" charset="2"/>
              <a:buChar char="Ø"/>
              <a:defRPr/>
            </a:pPr>
            <a:r>
              <a:rPr lang="es-CO" dirty="0" smtClean="0"/>
              <a:t>(Versatilidad)</a:t>
            </a:r>
            <a:r>
              <a:rPr lang="es-CO" baseline="0" dirty="0" smtClean="0"/>
              <a:t> </a:t>
            </a:r>
            <a:r>
              <a:rPr lang="es-CO" b="1" dirty="0"/>
              <a:t>También, es </a:t>
            </a:r>
            <a:r>
              <a:rPr lang="es-CO" b="1" i="0" baseline="0" dirty="0" smtClean="0"/>
              <a:t>multifacético y sirve a varios propósitos (como pueden ver de la lista de servicios que ofrece). P</a:t>
            </a:r>
            <a:r>
              <a:rPr lang="es-CO" b="1" dirty="0"/>
              <a:t>uede ser alternativa o complemento a un sitio web de una organización, programa o movimiento.</a:t>
            </a:r>
            <a:endParaRPr lang="es-CO" b="1" dirty="0" smtClean="0"/>
          </a:p>
          <a:p>
            <a:endParaRPr lang="en-US" dirty="0"/>
          </a:p>
        </p:txBody>
      </p:sp>
      <p:sp>
        <p:nvSpPr>
          <p:cNvPr id="4" name="Slide Number Placeholder 3"/>
          <p:cNvSpPr>
            <a:spLocks noGrp="1"/>
          </p:cNvSpPr>
          <p:nvPr>
            <p:ph type="sldNum" sz="quarter" idx="10"/>
          </p:nvPr>
        </p:nvSpPr>
        <p:spPr/>
        <p:txBody>
          <a:bodyPr/>
          <a:lstStyle/>
          <a:p>
            <a:fld id="{0421944E-2061-4E14-8C36-36387A7F89FF}" type="slidenum">
              <a:rPr lang="en-US" smtClean="0"/>
              <a:pPr/>
              <a:t>10</a:t>
            </a:fld>
            <a:endParaRPr lang="en-US"/>
          </a:p>
        </p:txBody>
      </p:sp>
    </p:spTree>
    <p:extLst>
      <p:ext uri="{BB962C8B-B14F-4D97-AF65-F5344CB8AC3E}">
        <p14:creationId xmlns:p14="http://schemas.microsoft.com/office/powerpoint/2010/main" val="79652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BC595-685D-4082-8396-8CE446100F7A}" type="datetimeFigureOut">
              <a:rPr lang="en-US" smtClean="0"/>
              <a:pPr/>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97BE-E237-4613-B581-0C36AACA932A}"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BC595-685D-4082-8396-8CE446100F7A}" type="datetimeFigureOut">
              <a:rPr lang="en-US" smtClean="0"/>
              <a:pPr/>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BC595-685D-4082-8396-8CE446100F7A}" type="datetimeFigureOut">
              <a:rPr lang="en-US" smtClean="0"/>
              <a:pPr/>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BC595-685D-4082-8396-8CE446100F7A}" type="datetimeFigureOut">
              <a:rPr lang="en-US" smtClean="0"/>
              <a:pPr/>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BC595-685D-4082-8396-8CE446100F7A}" type="datetimeFigureOut">
              <a:rPr lang="en-US" smtClean="0"/>
              <a:pPr/>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97BE-E237-4613-B581-0C36AACA932A}"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CBC595-685D-4082-8396-8CE446100F7A}" type="datetimeFigureOut">
              <a:rPr lang="en-US" smtClean="0"/>
              <a:pPr/>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BC595-685D-4082-8396-8CE446100F7A}" type="datetimeFigureOut">
              <a:rPr lang="en-US" smtClean="0"/>
              <a:pPr/>
              <a:t>8/16/13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997BE-E237-4613-B581-0C36AACA932A}"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BC595-685D-4082-8396-8CE446100F7A}" type="datetimeFigureOut">
              <a:rPr lang="en-US" smtClean="0"/>
              <a:pPr/>
              <a:t>8/16/13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BC595-685D-4082-8396-8CE446100F7A}" type="datetimeFigureOut">
              <a:rPr lang="en-US" smtClean="0"/>
              <a:pPr/>
              <a:t>8/16/13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BC595-685D-4082-8396-8CE446100F7A}" type="datetimeFigureOut">
              <a:rPr lang="en-US" smtClean="0"/>
              <a:pPr/>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97BE-E237-4613-B581-0C36AACA932A}"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BC595-685D-4082-8396-8CE446100F7A}" type="datetimeFigureOut">
              <a:rPr lang="en-US" smtClean="0"/>
              <a:pPr/>
              <a:t>8/16/13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97BE-E237-4613-B581-0C36AACA93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1CBC595-685D-4082-8396-8CE446100F7A}" type="datetimeFigureOut">
              <a:rPr lang="en-US" smtClean="0"/>
              <a:pPr/>
              <a:t>8/16/13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C0997BE-E237-4613-B581-0C36AACA93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UofMHumanRights?ref=hl" TargetMode="External"/><Relationship Id="rId4" Type="http://schemas.openxmlformats.org/officeDocument/2006/relationships/hyperlink" Target="https://www.facebook.com/immigrantjustice?fref=ts" TargetMode="External"/><Relationship Id="rId5" Type="http://schemas.openxmlformats.org/officeDocument/2006/relationships/image" Target="../media/image9.jpeg"/><Relationship Id="rId6" Type="http://schemas.openxmlformats.org/officeDocument/2006/relationships/image" Target="../media/image16.gif"/><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8C1sTrY_JdQ" TargetMode="External"/><Relationship Id="rId4" Type="http://schemas.openxmlformats.org/officeDocument/2006/relationships/hyperlink" Target="http://www.youtube.com/watch?feature=player_embedded&amp;v=imdE9Zf1KYg" TargetMode="External"/><Relationship Id="rId5" Type="http://schemas.openxmlformats.org/officeDocument/2006/relationships/hyperlink" Target="http://www.youtube.com/watch?v=t6zizschxCY" TargetMode="External"/><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www.change.org/es-LA/peticiones/justicia-a-los-vecinos-del-barrio-san-miguel-coatepec-veracruz" TargetMode="External"/><Relationship Id="rId4" Type="http://schemas.openxmlformats.org/officeDocument/2006/relationships/hyperlink" Target="http://www.change.org/es-LA/peticiones/lic-cesar-duarte-j-y-lic-jorge-abraham-ramirez-a-preocupacion-ante-matrimonio-de-ninos-y-ninas-a-los-14-anos" TargetMode="External"/><Relationship Id="rId5" Type="http://schemas.openxmlformats.org/officeDocument/2006/relationships/image" Target="../media/image8.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cademia.edu/2603805/YouTube_and_Social_Movements_A_Phenomenological_Analysis_of_Participation_Events_and_Cyberplace" TargetMode="External"/><Relationship Id="rId4" Type="http://schemas.openxmlformats.org/officeDocument/2006/relationships/hyperlink" Target="http://www.jhr.ca/en/aboutjhr_downloads.php" TargetMode="External"/><Relationship Id="rId5" Type="http://schemas.openxmlformats.org/officeDocument/2006/relationships/hyperlink" Target="http://www.culturaldiplomacy.org/academy/content/pdf/participant-papers/2012-02-bifef/The_Role_of_Social_Media_in_Political_Mobilisation_-_Madeline_Storck.pdf" TargetMode="External"/><Relationship Id="rId6" Type="http://schemas.openxmlformats.org/officeDocument/2006/relationships/hyperlink" Target="http://www.vancouversun.com/news/Human+rights+group+charts+cluster+bomb+through+social+media+videos/8609860/story.html" TargetMode="External"/><Relationship Id="rId7" Type="http://schemas.openxmlformats.org/officeDocument/2006/relationships/hyperlink" Target="http://www.npr.org/2012/03/16/148556371/petitions-are-going-viral-sometimes-to-great-success" TargetMode="External"/><Relationship Id="rId8" Type="http://schemas.openxmlformats.org/officeDocument/2006/relationships/hyperlink" Target="http://www.otraprensa.com/wp-content/uploads/2012/12/mediosDDHH2012.pdf" TargetMode="External"/><Relationship Id="rId9" Type="http://schemas.openxmlformats.org/officeDocument/2006/relationships/hyperlink" Target="http://www.ohchr.org/EN/NewsEvents/Pages/TheFutureWeWant.aspx" TargetMode="External"/><Relationship Id="rId10" Type="http://schemas.openxmlformats.org/officeDocument/2006/relationships/hyperlink" Target="http://lawdigitalcommons.bc.edu/cgi/viewcontent.cgi?article=1667&amp;context=iclr" TargetMode="External"/><Relationship Id="rId1" Type="http://schemas.openxmlformats.org/officeDocument/2006/relationships/slideLayout" Target="../slideLayouts/slideLayout2.xml"/><Relationship Id="rId2" Type="http://schemas.openxmlformats.org/officeDocument/2006/relationships/hyperlink" Target="https://www.newtactics.org/tags/social-med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CO" sz="4000" dirty="0"/>
              <a:t>El Uso </a:t>
            </a:r>
            <a:r>
              <a:rPr lang="es-CO" sz="4000" dirty="0" smtClean="0"/>
              <a:t>de LOS </a:t>
            </a:r>
            <a:r>
              <a:rPr lang="es-CO" sz="4000" dirty="0"/>
              <a:t>Medios Sociales para la Defensa de los Derechos Humanos</a:t>
            </a:r>
            <a:endParaRPr lang="en-US" sz="4000" dirty="0"/>
          </a:p>
        </p:txBody>
      </p:sp>
      <p:sp>
        <p:nvSpPr>
          <p:cNvPr id="3" name="Subtitle 2"/>
          <p:cNvSpPr>
            <a:spLocks noGrp="1"/>
          </p:cNvSpPr>
          <p:nvPr>
            <p:ph type="subTitle" idx="1"/>
          </p:nvPr>
        </p:nvSpPr>
        <p:spPr>
          <a:xfrm>
            <a:off x="762000" y="3546764"/>
            <a:ext cx="7391400" cy="1143000"/>
          </a:xfrm>
        </p:spPr>
        <p:txBody>
          <a:bodyPr>
            <a:normAutofit fontScale="85000" lnSpcReduction="20000"/>
          </a:bodyPr>
          <a:lstStyle/>
          <a:p>
            <a:r>
              <a:rPr lang="es-CO" sz="2000" dirty="0" smtClean="0"/>
              <a:t>Presentado por Claire Leslie</a:t>
            </a:r>
          </a:p>
          <a:p>
            <a:r>
              <a:rPr lang="es-CO" sz="2000" dirty="0" smtClean="0"/>
              <a:t>Programa de Derechos Humanos</a:t>
            </a:r>
          </a:p>
          <a:p>
            <a:r>
              <a:rPr lang="es-CO" sz="2000" dirty="0" smtClean="0"/>
              <a:t>Universidad de Minnesota</a:t>
            </a:r>
            <a:r>
              <a:rPr lang="es-CO" dirty="0"/>
              <a:t/>
            </a:r>
            <a:br>
              <a:rPr lang="es-CO"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457140"/>
            <a:ext cx="3890639" cy="3172260"/>
          </a:xfrm>
          <a:prstGeom prst="rect">
            <a:avLst/>
          </a:prstGeom>
        </p:spPr>
      </p:pic>
    </p:spTree>
    <p:extLst>
      <p:ext uri="{BB962C8B-B14F-4D97-AF65-F5344CB8AC3E}">
        <p14:creationId xmlns:p14="http://schemas.microsoft.com/office/powerpoint/2010/main" val="1306574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 RESUMEN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s-ES" dirty="0"/>
              <a:t>Uno de los medios sociales más populares al nivel </a:t>
            </a:r>
            <a:r>
              <a:rPr lang="es-ES" dirty="0" smtClean="0"/>
              <a:t>mundial</a:t>
            </a:r>
          </a:p>
          <a:p>
            <a:r>
              <a:rPr lang="es-CO" dirty="0" smtClean="0"/>
              <a:t>Uso: multifacético</a:t>
            </a:r>
          </a:p>
          <a:p>
            <a:r>
              <a:rPr lang="es-CO" dirty="0" smtClean="0"/>
              <a:t>Ventajas:</a:t>
            </a:r>
          </a:p>
          <a:p>
            <a:pPr lvl="1">
              <a:buFont typeface="Wingdings" pitchFamily="2" charset="2"/>
              <a:buChar char="Ø"/>
            </a:pPr>
            <a:r>
              <a:rPr lang="es-CO" dirty="0" smtClean="0"/>
              <a:t> Comunicación amplia</a:t>
            </a:r>
          </a:p>
          <a:p>
            <a:pPr lvl="1">
              <a:buFont typeface="Wingdings" pitchFamily="2" charset="2"/>
              <a:buChar char="Ø"/>
            </a:pPr>
            <a:r>
              <a:rPr lang="es-CO" dirty="0" smtClean="0"/>
              <a:t> Versatilidad</a:t>
            </a:r>
          </a:p>
          <a:p>
            <a:pPr marL="1017270" lvl="2" indent="-285750">
              <a:buFont typeface="Courier New" pitchFamily="49" charset="0"/>
              <a:buChar char="o"/>
            </a:pPr>
            <a:r>
              <a:rPr lang="es-CO" dirty="0" smtClean="0"/>
              <a:t>Compartir noticias</a:t>
            </a:r>
          </a:p>
          <a:p>
            <a:pPr marL="1017270" lvl="2" indent="-285750">
              <a:buFont typeface="Courier New" pitchFamily="49" charset="0"/>
              <a:buChar char="o"/>
            </a:pPr>
            <a:r>
              <a:rPr lang="es-CO" dirty="0" smtClean="0"/>
              <a:t>Publicar el propósito de su </a:t>
            </a:r>
            <a:br>
              <a:rPr lang="es-CO" dirty="0" smtClean="0"/>
            </a:br>
            <a:r>
              <a:rPr lang="es-CO" dirty="0" smtClean="0"/>
              <a:t>organización o movimiento</a:t>
            </a:r>
          </a:p>
          <a:p>
            <a:pPr marL="1017270" lvl="2" indent="-285750">
              <a:buFont typeface="Courier New" pitchFamily="49" charset="0"/>
              <a:buChar char="o"/>
            </a:pPr>
            <a:r>
              <a:rPr lang="es-CO" dirty="0" smtClean="0"/>
              <a:t>Publicar eventos y acciones</a:t>
            </a:r>
          </a:p>
          <a:p>
            <a:pPr marL="1017270" lvl="2" indent="-285750">
              <a:buFont typeface="Courier New" pitchFamily="49" charset="0"/>
              <a:buChar char="o"/>
            </a:pPr>
            <a:r>
              <a:rPr lang="es-CO" dirty="0" smtClean="0"/>
              <a:t>Compartir fotos y videos</a:t>
            </a:r>
          </a:p>
          <a:p>
            <a:pPr marL="1017270" lvl="2" indent="-285750">
              <a:buFont typeface="Courier New" pitchFamily="49" charset="0"/>
              <a:buChar char="o"/>
            </a:pPr>
            <a:r>
              <a:rPr lang="es-CO" dirty="0" smtClean="0"/>
              <a:t>Compartir enlaces</a:t>
            </a:r>
          </a:p>
          <a:p>
            <a:pPr marL="1017270" lvl="2" indent="-285750">
              <a:buFont typeface="Courier New" pitchFamily="49" charset="0"/>
              <a:buChar char="o"/>
            </a:pPr>
            <a:r>
              <a:rPr lang="es-CO" dirty="0" smtClean="0"/>
              <a:t>Dialogar públicamente</a:t>
            </a:r>
          </a:p>
          <a:p>
            <a:pPr marL="1017270" lvl="2" indent="-285750">
              <a:buFont typeface="Courier New" pitchFamily="49" charset="0"/>
              <a:buChar char="o"/>
            </a:pPr>
            <a:r>
              <a:rPr lang="es-CO" dirty="0" smtClean="0"/>
              <a:t>Enviar mensajes privados</a:t>
            </a:r>
          </a:p>
          <a:p>
            <a:pPr marL="468630" indent="-285750">
              <a:buFont typeface="Courier New" pitchFamily="49" charset="0"/>
              <a:buChar char="o"/>
            </a:pPr>
            <a:endParaRPr lang="es-CO" dirty="0"/>
          </a:p>
          <a:p>
            <a:pPr lvl="2"/>
            <a:endParaRPr lang="es-CO" dirty="0" smtClean="0"/>
          </a:p>
          <a:p>
            <a:endParaRPr lang="es-CO" dirty="0" smtClean="0"/>
          </a:p>
          <a:p>
            <a:pPr lvl="2">
              <a:buFont typeface="Wingdings" pitchFamily="2" charset="2"/>
              <a:buChar char="Ø"/>
            </a:pPr>
            <a:endParaRPr lang="es-CO" dirty="0" smtClean="0"/>
          </a:p>
          <a:p>
            <a:endParaRPr lang="es-CO"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57200"/>
            <a:ext cx="1143000" cy="1143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9000"/>
            <a:ext cx="4038600" cy="303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921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 EJEMPLOS</a:t>
            </a:r>
            <a:endParaRPr lang="en-US" dirty="0"/>
          </a:p>
        </p:txBody>
      </p:sp>
      <p:sp>
        <p:nvSpPr>
          <p:cNvPr id="3" name="Content Placeholder 2"/>
          <p:cNvSpPr>
            <a:spLocks noGrp="1"/>
          </p:cNvSpPr>
          <p:nvPr>
            <p:ph idx="1"/>
          </p:nvPr>
        </p:nvSpPr>
        <p:spPr/>
        <p:txBody>
          <a:bodyPr/>
          <a:lstStyle/>
          <a:p>
            <a:r>
              <a:rPr lang="en-US" dirty="0">
                <a:hlinkClick r:id="rId3"/>
              </a:rPr>
              <a:t>Human Rights Program</a:t>
            </a:r>
            <a:r>
              <a:rPr lang="en-US" dirty="0"/>
              <a:t> (UMN)</a:t>
            </a:r>
          </a:p>
          <a:p>
            <a:pPr marL="0" indent="0">
              <a:buNone/>
            </a:pPr>
            <a:r>
              <a:rPr lang="en-US" dirty="0" smtClean="0"/>
              <a:t/>
            </a:r>
            <a:br>
              <a:rPr lang="en-US" dirty="0" smtClean="0"/>
            </a:br>
            <a:endParaRPr lang="en-US" dirty="0" smtClean="0"/>
          </a:p>
          <a:p>
            <a:endParaRPr lang="en-US" dirty="0" smtClean="0"/>
          </a:p>
          <a:p>
            <a:endParaRPr lang="en-US" dirty="0" smtClean="0"/>
          </a:p>
          <a:p>
            <a:r>
              <a:rPr lang="en-US" dirty="0" smtClean="0">
                <a:hlinkClick r:id="rId4"/>
              </a:rPr>
              <a:t>National Immigrant Justice Center </a:t>
            </a:r>
            <a:r>
              <a:rPr lang="en-US" dirty="0" smtClean="0"/>
              <a:t>(NIJC)</a:t>
            </a:r>
          </a:p>
          <a:p>
            <a:endParaRPr lang="en-US"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457200"/>
            <a:ext cx="1143000" cy="1143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 y="1981200"/>
            <a:ext cx="7620000" cy="12858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4267200"/>
            <a:ext cx="2540000" cy="1460500"/>
          </a:xfrm>
          <a:prstGeom prst="rect">
            <a:avLst/>
          </a:prstGeom>
        </p:spPr>
      </p:pic>
    </p:spTree>
    <p:extLst>
      <p:ext uri="{BB962C8B-B14F-4D97-AF65-F5344CB8AC3E}">
        <p14:creationId xmlns:p14="http://schemas.microsoft.com/office/powerpoint/2010/main" val="3513553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TWITTER - RESUMEN</a:t>
            </a:r>
            <a:endParaRPr lang="es-CO" dirty="0"/>
          </a:p>
        </p:txBody>
      </p:sp>
      <p:sp>
        <p:nvSpPr>
          <p:cNvPr id="3" name="Content Placeholder 2"/>
          <p:cNvSpPr>
            <a:spLocks noGrp="1"/>
          </p:cNvSpPr>
          <p:nvPr>
            <p:ph idx="1"/>
          </p:nvPr>
        </p:nvSpPr>
        <p:spPr/>
        <p:txBody>
          <a:bodyPr/>
          <a:lstStyle/>
          <a:p>
            <a:r>
              <a:rPr lang="es-CO" dirty="0" smtClean="0"/>
              <a:t>Uso: Conversar con mensajes de hasta 140 caracteres </a:t>
            </a:r>
          </a:p>
          <a:p>
            <a:pPr lvl="2">
              <a:buFont typeface="Wingdings" pitchFamily="2" charset="2"/>
              <a:buChar char="Ø"/>
            </a:pPr>
            <a:r>
              <a:rPr lang="es-CO" dirty="0"/>
              <a:t> </a:t>
            </a:r>
            <a:r>
              <a:rPr lang="es-CO" dirty="0" smtClean="0"/>
              <a:t>Se llaman “</a:t>
            </a:r>
            <a:r>
              <a:rPr lang="es-CO" dirty="0" err="1" smtClean="0"/>
              <a:t>tweets</a:t>
            </a:r>
            <a:r>
              <a:rPr lang="es-CO" dirty="0" smtClean="0"/>
              <a:t>”</a:t>
            </a:r>
          </a:p>
          <a:p>
            <a:pPr lvl="2">
              <a:buFont typeface="Wingdings" pitchFamily="2" charset="2"/>
              <a:buChar char="Ø"/>
            </a:pPr>
            <a:r>
              <a:rPr lang="es-CO" dirty="0" smtClean="0"/>
              <a:t> Se puede incluir enlaces, fotos, etc.</a:t>
            </a:r>
          </a:p>
          <a:p>
            <a:pPr lvl="2">
              <a:buFont typeface="Wingdings" pitchFamily="2" charset="2"/>
              <a:buChar char="Ø"/>
            </a:pPr>
            <a:r>
              <a:rPr lang="es-CO" dirty="0"/>
              <a:t> </a:t>
            </a:r>
            <a:r>
              <a:rPr lang="es-CO" dirty="0" smtClean="0"/>
              <a:t>Símbolos  </a:t>
            </a:r>
          </a:p>
          <a:p>
            <a:pPr lvl="3">
              <a:buFont typeface="Wingdings" pitchFamily="2" charset="2"/>
              <a:buChar char="v"/>
            </a:pPr>
            <a:r>
              <a:rPr lang="es-CO" dirty="0"/>
              <a:t> </a:t>
            </a:r>
            <a:r>
              <a:rPr lang="es-CO" dirty="0" smtClean="0"/>
              <a:t>Cuenta - @</a:t>
            </a:r>
          </a:p>
          <a:p>
            <a:pPr lvl="3">
              <a:buFont typeface="Wingdings" pitchFamily="2" charset="2"/>
              <a:buChar char="v"/>
            </a:pPr>
            <a:r>
              <a:rPr lang="es-CO" dirty="0" smtClean="0"/>
              <a:t> Tema - #</a:t>
            </a:r>
          </a:p>
          <a:p>
            <a:r>
              <a:rPr lang="es-CO" dirty="0" smtClean="0"/>
              <a:t> Ventajas</a:t>
            </a:r>
          </a:p>
          <a:p>
            <a:pPr lvl="2">
              <a:buFont typeface="Wingdings" pitchFamily="2" charset="2"/>
              <a:buChar char="Ø"/>
            </a:pPr>
            <a:r>
              <a:rPr lang="es-CO" dirty="0"/>
              <a:t> </a:t>
            </a:r>
            <a:r>
              <a:rPr lang="es-CO" dirty="0" smtClean="0"/>
              <a:t>Foro muy rápido y actual </a:t>
            </a:r>
          </a:p>
          <a:p>
            <a:pPr lvl="2">
              <a:buFont typeface="Wingdings" pitchFamily="2" charset="2"/>
              <a:buChar char="Ø"/>
            </a:pPr>
            <a:r>
              <a:rPr lang="es-CO" dirty="0"/>
              <a:t> </a:t>
            </a:r>
            <a:r>
              <a:rPr lang="es-CO" dirty="0" smtClean="0"/>
              <a:t>El mejor medio para diálogo en vivo y </a:t>
            </a:r>
            <a:br>
              <a:rPr lang="es-CO" dirty="0" smtClean="0"/>
            </a:br>
            <a:r>
              <a:rPr lang="es-CO" dirty="0" smtClean="0"/>
              <a:t> noticias del</a:t>
            </a:r>
            <a:r>
              <a:rPr lang="es-CO" dirty="0"/>
              <a:t> último</a:t>
            </a:r>
            <a:r>
              <a:rPr lang="es-CO" dirty="0" smtClean="0"/>
              <a:t> momento</a:t>
            </a:r>
            <a:endParaRPr lang="es-C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1" y="457200"/>
            <a:ext cx="1071563" cy="1071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903" y="2721168"/>
            <a:ext cx="3126031"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919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TWITTER - EJEMPLOS</a:t>
            </a:r>
            <a:endParaRPr lang="es-CO" dirty="0"/>
          </a:p>
        </p:txBody>
      </p:sp>
      <p:sp>
        <p:nvSpPr>
          <p:cNvPr id="3" name="Content Placeholder 2"/>
          <p:cNvSpPr>
            <a:spLocks noGrp="1"/>
          </p:cNvSpPr>
          <p:nvPr>
            <p:ph idx="1"/>
          </p:nvPr>
        </p:nvSpPr>
        <p:spPr>
          <a:xfrm>
            <a:off x="457200" y="1600200"/>
            <a:ext cx="8229600" cy="4876800"/>
          </a:xfrm>
        </p:spPr>
        <p:txBody>
          <a:bodyPr/>
          <a:lstStyle/>
          <a:p>
            <a:r>
              <a:rPr lang="es-CO" dirty="0" smtClean="0"/>
              <a:t>La primavera árabe (“</a:t>
            </a:r>
            <a:r>
              <a:rPr lang="es-CO" dirty="0" err="1" smtClean="0"/>
              <a:t>Twitter</a:t>
            </a:r>
            <a:r>
              <a:rPr lang="es-CO" dirty="0" smtClean="0"/>
              <a:t> </a:t>
            </a:r>
            <a:r>
              <a:rPr lang="es-CO" dirty="0" err="1" smtClean="0"/>
              <a:t>Revolutions</a:t>
            </a:r>
            <a:r>
              <a:rPr lang="es-CO" dirty="0" smtClean="0"/>
              <a:t>”)</a:t>
            </a:r>
          </a:p>
          <a:p>
            <a:pPr lvl="2">
              <a:buFont typeface="Wingdings" pitchFamily="2" charset="2"/>
              <a:buChar char="Ø"/>
            </a:pPr>
            <a:r>
              <a:rPr lang="es-CO" dirty="0" smtClean="0"/>
              <a:t> El movimiento en Egipto</a:t>
            </a:r>
          </a:p>
          <a:p>
            <a:pPr lvl="2">
              <a:buFont typeface="Wingdings" pitchFamily="2" charset="2"/>
              <a:buChar char="Ø"/>
            </a:pPr>
            <a:r>
              <a:rPr lang="es-CO" dirty="0" smtClean="0"/>
              <a:t> Temas / “</a:t>
            </a:r>
            <a:r>
              <a:rPr lang="es-CO" dirty="0" err="1" smtClean="0"/>
              <a:t>hashtags</a:t>
            </a:r>
            <a:r>
              <a:rPr lang="es-CO" dirty="0" smtClean="0"/>
              <a:t>” populares: #Jan25, #Egypt</a:t>
            </a:r>
          </a:p>
          <a:p>
            <a:endParaRPr lang="es-C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1" y="457200"/>
            <a:ext cx="1071563" cy="10715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007" y="3276600"/>
            <a:ext cx="4263909" cy="28781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686" y="3276600"/>
            <a:ext cx="4522788" cy="2878138"/>
          </a:xfrm>
          <a:prstGeom prst="rect">
            <a:avLst/>
          </a:prstGeom>
        </p:spPr>
      </p:pic>
    </p:spTree>
    <p:extLst>
      <p:ext uri="{BB962C8B-B14F-4D97-AF65-F5344CB8AC3E}">
        <p14:creationId xmlns:p14="http://schemas.microsoft.com/office/powerpoint/2010/main" val="33607287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YOUTUBE - RESUMEN</a:t>
            </a:r>
            <a:endParaRPr lang="es-CO" dirty="0"/>
          </a:p>
        </p:txBody>
      </p:sp>
      <p:sp>
        <p:nvSpPr>
          <p:cNvPr id="3" name="Content Placeholder 2"/>
          <p:cNvSpPr>
            <a:spLocks noGrp="1"/>
          </p:cNvSpPr>
          <p:nvPr>
            <p:ph idx="1"/>
          </p:nvPr>
        </p:nvSpPr>
        <p:spPr/>
        <p:txBody>
          <a:bodyPr/>
          <a:lstStyle/>
          <a:p>
            <a:r>
              <a:rPr lang="es-CO" dirty="0" smtClean="0"/>
              <a:t>Un recurso de Google</a:t>
            </a:r>
          </a:p>
          <a:p>
            <a:r>
              <a:rPr lang="es-CO" dirty="0" smtClean="0"/>
              <a:t>Uso: Compartir y discutir videos</a:t>
            </a:r>
          </a:p>
          <a:p>
            <a:r>
              <a:rPr lang="es-CO" dirty="0" smtClean="0"/>
              <a:t>Ventajas:</a:t>
            </a:r>
          </a:p>
          <a:p>
            <a:pPr lvl="2">
              <a:buFont typeface="Wingdings" pitchFamily="2" charset="2"/>
              <a:buChar char="Ø"/>
            </a:pPr>
            <a:r>
              <a:rPr lang="es-CO" dirty="0"/>
              <a:t> </a:t>
            </a:r>
            <a:r>
              <a:rPr lang="es-CO" dirty="0" smtClean="0"/>
              <a:t>El medio más interactivo</a:t>
            </a:r>
          </a:p>
          <a:p>
            <a:pPr lvl="2">
              <a:buFont typeface="Wingdings" pitchFamily="2" charset="2"/>
              <a:buChar char="Ø"/>
            </a:pPr>
            <a:r>
              <a:rPr lang="es-CO" dirty="0" smtClean="0"/>
              <a:t> Comunicación amplia: los videos fácilmente pueden </a:t>
            </a:r>
            <a:r>
              <a:rPr lang="es-CO" dirty="0" err="1" smtClean="0"/>
              <a:t>viralizar</a:t>
            </a:r>
            <a:endParaRPr lang="es-CO" dirty="0" smtClean="0"/>
          </a:p>
          <a:p>
            <a:pPr lvl="2">
              <a:buFont typeface="Wingdings" pitchFamily="2" charset="2"/>
              <a:buChar char="Ø"/>
            </a:pPr>
            <a:r>
              <a:rPr lang="es-CO" dirty="0" smtClean="0"/>
              <a:t> </a:t>
            </a:r>
            <a:r>
              <a:rPr lang="es-CO" dirty="0"/>
              <a:t>Mejor para documentación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375" y="533400"/>
            <a:ext cx="919162" cy="919162"/>
          </a:xfrm>
          <a:prstGeom prst="rect">
            <a:avLst/>
          </a:prstGeom>
        </p:spPr>
      </p:pic>
    </p:spTree>
    <p:extLst>
      <p:ext uri="{BB962C8B-B14F-4D97-AF65-F5344CB8AC3E}">
        <p14:creationId xmlns:p14="http://schemas.microsoft.com/office/powerpoint/2010/main" val="30484199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YOUTUBE - EJEMPLOS</a:t>
            </a:r>
            <a:endParaRPr lang="es-CO" dirty="0"/>
          </a:p>
        </p:txBody>
      </p:sp>
      <p:sp>
        <p:nvSpPr>
          <p:cNvPr id="3" name="Content Placeholder 2"/>
          <p:cNvSpPr>
            <a:spLocks noGrp="1"/>
          </p:cNvSpPr>
          <p:nvPr>
            <p:ph idx="1"/>
          </p:nvPr>
        </p:nvSpPr>
        <p:spPr>
          <a:xfrm>
            <a:off x="457200" y="2057400"/>
            <a:ext cx="8229600" cy="4419600"/>
          </a:xfrm>
        </p:spPr>
        <p:txBody>
          <a:bodyPr/>
          <a:lstStyle/>
          <a:p>
            <a:r>
              <a:rPr lang="es-CO" dirty="0"/>
              <a:t>Documental </a:t>
            </a:r>
            <a:r>
              <a:rPr lang="es-CO" dirty="0" smtClean="0"/>
              <a:t>sobre </a:t>
            </a:r>
            <a:r>
              <a:rPr lang="es-ES" dirty="0"/>
              <a:t>recuperación de las </a:t>
            </a:r>
            <a:r>
              <a:rPr lang="es-ES" dirty="0" smtClean="0"/>
              <a:t>tierras en </a:t>
            </a:r>
            <a:r>
              <a:rPr lang="es-ES" dirty="0"/>
              <a:t>la </a:t>
            </a:r>
            <a:r>
              <a:rPr lang="es-ES" dirty="0" smtClean="0"/>
              <a:t>reforma </a:t>
            </a:r>
            <a:r>
              <a:rPr lang="es-ES" dirty="0"/>
              <a:t>a</a:t>
            </a:r>
            <a:r>
              <a:rPr lang="es-ES" dirty="0" smtClean="0"/>
              <a:t>graria de </a:t>
            </a:r>
            <a:r>
              <a:rPr lang="es-ES" dirty="0"/>
              <a:t>Honduras </a:t>
            </a:r>
            <a:r>
              <a:rPr lang="es-CO" dirty="0"/>
              <a:t>“</a:t>
            </a:r>
            <a:r>
              <a:rPr lang="es-CO" dirty="0" smtClean="0">
                <a:hlinkClick r:id="rId3"/>
              </a:rPr>
              <a:t>Resistencia</a:t>
            </a:r>
            <a:r>
              <a:rPr lang="es-CO" dirty="0" smtClean="0"/>
              <a:t>” (por </a:t>
            </a:r>
            <a:r>
              <a:rPr lang="es-CO" dirty="0" err="1" smtClean="0"/>
              <a:t>Jesse</a:t>
            </a:r>
            <a:r>
              <a:rPr lang="es-CO" dirty="0" smtClean="0"/>
              <a:t> </a:t>
            </a:r>
            <a:r>
              <a:rPr lang="es-CO" dirty="0" err="1" smtClean="0"/>
              <a:t>Freeston</a:t>
            </a:r>
            <a:r>
              <a:rPr lang="es-CO" dirty="0" smtClean="0"/>
              <a:t>)</a:t>
            </a:r>
          </a:p>
          <a:p>
            <a:endParaRPr lang="es-CO" dirty="0"/>
          </a:p>
          <a:p>
            <a:r>
              <a:rPr lang="es-CO" dirty="0" smtClean="0"/>
              <a:t>Video animado sobre la homosexualidad – “</a:t>
            </a:r>
            <a:r>
              <a:rPr lang="es-CO" dirty="0" smtClean="0">
                <a:hlinkClick r:id="rId4"/>
              </a:rPr>
              <a:t>Rumbo a la Tolerancia</a:t>
            </a:r>
            <a:r>
              <a:rPr lang="es-CO" dirty="0"/>
              <a:t>” </a:t>
            </a:r>
            <a:r>
              <a:rPr lang="es-CO" dirty="0" smtClean="0"/>
              <a:t>(por Católicas </a:t>
            </a:r>
            <a:r>
              <a:rPr lang="es-CO" dirty="0"/>
              <a:t>por el Derecho a </a:t>
            </a:r>
            <a:r>
              <a:rPr lang="es-CO" dirty="0" smtClean="0"/>
              <a:t>Decidir)</a:t>
            </a:r>
          </a:p>
          <a:p>
            <a:pPr marL="0" indent="0">
              <a:buNone/>
            </a:pPr>
            <a:endParaRPr lang="es-CO" dirty="0" smtClean="0"/>
          </a:p>
          <a:p>
            <a:r>
              <a:rPr lang="es-CO" dirty="0"/>
              <a:t>Video animado sobre la </a:t>
            </a:r>
            <a:r>
              <a:rPr lang="es-CO" dirty="0" smtClean="0"/>
              <a:t>defensa de los derechos humanos – “</a:t>
            </a:r>
            <a:r>
              <a:rPr lang="en-US" dirty="0" err="1" smtClean="0">
                <a:hlinkClick r:id="rId5"/>
              </a:rPr>
              <a:t>Declárate</a:t>
            </a:r>
            <a:r>
              <a:rPr lang="en-US" dirty="0">
                <a:hlinkClick r:id="rId5"/>
              </a:rPr>
              <a:t>, </a:t>
            </a:r>
            <a:r>
              <a:rPr lang="en-US" dirty="0" err="1">
                <a:hlinkClick r:id="rId5"/>
              </a:rPr>
              <a:t>yo</a:t>
            </a:r>
            <a:r>
              <a:rPr lang="en-US" dirty="0">
                <a:hlinkClick r:id="rId5"/>
              </a:rPr>
              <a:t> me </a:t>
            </a:r>
            <a:r>
              <a:rPr lang="en-US" dirty="0" err="1" smtClean="0">
                <a:hlinkClick r:id="rId5"/>
              </a:rPr>
              <a:t>declaro</a:t>
            </a:r>
            <a:r>
              <a:rPr lang="en-US" dirty="0" smtClean="0"/>
              <a:t>” </a:t>
            </a:r>
            <a:endParaRPr lang="es-CO" dirty="0" smtClean="0"/>
          </a:p>
          <a:p>
            <a:pPr marL="0" indent="0">
              <a:buNone/>
            </a:pPr>
            <a:endParaRPr lang="es-CO" dirty="0" smtClean="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524256"/>
            <a:ext cx="919162" cy="919162"/>
          </a:xfrm>
          <a:prstGeom prst="rect">
            <a:avLst/>
          </a:prstGeom>
        </p:spPr>
      </p:pic>
    </p:spTree>
    <p:extLst>
      <p:ext uri="{BB962C8B-B14F-4D97-AF65-F5344CB8AC3E}">
        <p14:creationId xmlns:p14="http://schemas.microsoft.com/office/powerpoint/2010/main" val="36780878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BLOGS - RESUMEN</a:t>
            </a:r>
            <a:endParaRPr lang="es-CO" dirty="0"/>
          </a:p>
        </p:txBody>
      </p:sp>
      <p:sp>
        <p:nvSpPr>
          <p:cNvPr id="3" name="Content Placeholder 2"/>
          <p:cNvSpPr>
            <a:spLocks noGrp="1"/>
          </p:cNvSpPr>
          <p:nvPr>
            <p:ph idx="1"/>
          </p:nvPr>
        </p:nvSpPr>
        <p:spPr/>
        <p:txBody>
          <a:bodyPr/>
          <a:lstStyle/>
          <a:p>
            <a:pPr marL="182880" lvl="1"/>
            <a:r>
              <a:rPr lang="es-CO" sz="2400" dirty="0" smtClean="0"/>
              <a:t>Uso: Dialogar sobre un tema</a:t>
            </a:r>
          </a:p>
          <a:p>
            <a:pPr marL="182880" lvl="1"/>
            <a:r>
              <a:rPr lang="es-CO" sz="2400" dirty="0" smtClean="0"/>
              <a:t>Los blogs tienen varias formas y una definición amplia</a:t>
            </a:r>
          </a:p>
          <a:p>
            <a:pPr lvl="2">
              <a:buFont typeface="Wingdings" pitchFamily="2" charset="2"/>
              <a:buChar char="Ø"/>
            </a:pPr>
            <a:r>
              <a:rPr lang="es-CO" dirty="0" smtClean="0"/>
              <a:t> “Micro-blog”</a:t>
            </a:r>
          </a:p>
          <a:p>
            <a:pPr lvl="2">
              <a:buFont typeface="Wingdings" pitchFamily="2" charset="2"/>
              <a:buChar char="Ø"/>
            </a:pPr>
            <a:r>
              <a:rPr lang="es-CO" dirty="0"/>
              <a:t>  </a:t>
            </a:r>
            <a:r>
              <a:rPr lang="es-CO" dirty="0" smtClean="0"/>
              <a:t>Blog normal (de forma larga)</a:t>
            </a:r>
          </a:p>
          <a:p>
            <a:r>
              <a:rPr lang="es-CO" dirty="0" smtClean="0"/>
              <a:t>Ventajas:</a:t>
            </a:r>
          </a:p>
          <a:p>
            <a:pPr lvl="2">
              <a:buFont typeface="Wingdings" pitchFamily="2" charset="2"/>
              <a:buChar char="Ø"/>
            </a:pPr>
            <a:r>
              <a:rPr lang="es-CO" dirty="0" smtClean="0"/>
              <a:t> Alternativa </a:t>
            </a:r>
            <a:r>
              <a:rPr lang="es-CO" dirty="0"/>
              <a:t>o complemento a una página</a:t>
            </a:r>
            <a:r>
              <a:rPr lang="es-CO" dirty="0" smtClean="0"/>
              <a:t> web</a:t>
            </a:r>
          </a:p>
          <a:p>
            <a:pPr lvl="2">
              <a:buFont typeface="Wingdings" pitchFamily="2" charset="2"/>
              <a:buChar char="Ø"/>
            </a:pPr>
            <a:r>
              <a:rPr lang="es-CO" dirty="0"/>
              <a:t> </a:t>
            </a:r>
            <a:r>
              <a:rPr lang="es-CO" dirty="0" smtClean="0"/>
              <a:t>Perfecto para diálogo extendido</a:t>
            </a:r>
          </a:p>
          <a:p>
            <a:pPr lvl="2"/>
            <a:endParaRPr lang="es-CO"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533400"/>
            <a:ext cx="841942" cy="838200"/>
          </a:xfrm>
          <a:prstGeom prst="rect">
            <a:avLst/>
          </a:prstGeom>
        </p:spPr>
      </p:pic>
    </p:spTree>
    <p:extLst>
      <p:ext uri="{BB962C8B-B14F-4D97-AF65-F5344CB8AC3E}">
        <p14:creationId xmlns:p14="http://schemas.microsoft.com/office/powerpoint/2010/main" val="38322596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BLOGS - EJEMPLOS</a:t>
            </a:r>
            <a:endParaRPr lang="es-CO" dirty="0"/>
          </a:p>
        </p:txBody>
      </p:sp>
      <p:sp>
        <p:nvSpPr>
          <p:cNvPr id="3" name="Content Placeholder 2"/>
          <p:cNvSpPr>
            <a:spLocks noGrp="1"/>
          </p:cNvSpPr>
          <p:nvPr>
            <p:ph idx="1"/>
          </p:nvPr>
        </p:nvSpPr>
        <p:spPr>
          <a:xfrm>
            <a:off x="457200" y="1905000"/>
            <a:ext cx="8229600" cy="4572000"/>
          </a:xfrm>
        </p:spPr>
        <p:txBody>
          <a:bodyPr/>
          <a:lstStyle/>
          <a:p>
            <a:pPr>
              <a:lnSpc>
                <a:spcPct val="150000"/>
              </a:lnSpc>
            </a:pPr>
            <a:r>
              <a:rPr lang="es-CO" dirty="0" err="1" smtClean="0"/>
              <a:t>Blogger</a:t>
            </a:r>
            <a:r>
              <a:rPr lang="es-CO" dirty="0" smtClean="0"/>
              <a:t>/</a:t>
            </a:r>
            <a:r>
              <a:rPr lang="es-CO" dirty="0" err="1" smtClean="0"/>
              <a:t>Blogspot</a:t>
            </a:r>
            <a:endParaRPr lang="es-CO" dirty="0" smtClean="0"/>
          </a:p>
          <a:p>
            <a:pPr>
              <a:lnSpc>
                <a:spcPct val="150000"/>
              </a:lnSpc>
            </a:pPr>
            <a:r>
              <a:rPr lang="es-CO" dirty="0" smtClean="0"/>
              <a:t>Blog</a:t>
            </a:r>
          </a:p>
          <a:p>
            <a:pPr>
              <a:lnSpc>
                <a:spcPct val="150000"/>
              </a:lnSpc>
            </a:pPr>
            <a:r>
              <a:rPr lang="es-CO" dirty="0" err="1" smtClean="0"/>
              <a:t>WordPress</a:t>
            </a:r>
            <a:endParaRPr lang="es-CO" dirty="0" smtClean="0"/>
          </a:p>
          <a:p>
            <a:pPr>
              <a:lnSpc>
                <a:spcPct val="150000"/>
              </a:lnSpc>
            </a:pPr>
            <a:r>
              <a:rPr lang="es-CO" dirty="0" err="1" smtClean="0"/>
              <a:t>Livejournal</a:t>
            </a:r>
            <a:endParaRPr lang="es-CO" dirty="0" smtClean="0"/>
          </a:p>
          <a:p>
            <a:pPr>
              <a:lnSpc>
                <a:spcPct val="150000"/>
              </a:lnSpc>
            </a:pPr>
            <a:r>
              <a:rPr lang="es-CO" dirty="0" err="1" smtClean="0"/>
              <a:t>Tumblr</a:t>
            </a:r>
            <a:r>
              <a:rPr lang="es-CO" dirty="0" smtClean="0"/>
              <a:t> </a:t>
            </a:r>
            <a:r>
              <a:rPr lang="es-CO" dirty="0"/>
              <a:t>(</a:t>
            </a:r>
            <a:r>
              <a:rPr lang="es-CO" dirty="0" smtClean="0"/>
              <a:t>micro-blog)</a:t>
            </a:r>
          </a:p>
          <a:p>
            <a:pPr>
              <a:lnSpc>
                <a:spcPct val="150000"/>
              </a:lnSpc>
            </a:pPr>
            <a:r>
              <a:rPr lang="es-CO" dirty="0" err="1" smtClean="0"/>
              <a:t>Weebly</a:t>
            </a:r>
            <a:r>
              <a:rPr lang="es-CO" dirty="0" smtClean="0"/>
              <a:t>*</a:t>
            </a:r>
          </a:p>
          <a:p>
            <a:pPr>
              <a:lnSpc>
                <a:spcPct val="150000"/>
              </a:lnSpc>
            </a:pPr>
            <a:r>
              <a:rPr lang="es-CO" dirty="0" err="1" smtClean="0"/>
              <a:t>Blogsome</a:t>
            </a:r>
            <a:endParaRPr lang="es-CO" dirty="0"/>
          </a:p>
          <a:p>
            <a:endParaRPr lang="es-CO"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123" y="1600200"/>
            <a:ext cx="841942" cy="838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9506" y="2590800"/>
            <a:ext cx="792257" cy="7922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146" y="3505200"/>
            <a:ext cx="689219" cy="7600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7912" y="4514876"/>
            <a:ext cx="800153" cy="80015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1549" y="5527975"/>
            <a:ext cx="845155" cy="845155"/>
          </a:xfrm>
          <a:prstGeom prst="rect">
            <a:avLst/>
          </a:prstGeom>
        </p:spPr>
      </p:pic>
    </p:spTree>
    <p:extLst>
      <p:ext uri="{BB962C8B-B14F-4D97-AF65-F5344CB8AC3E}">
        <p14:creationId xmlns:p14="http://schemas.microsoft.com/office/powerpoint/2010/main" val="420647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CHANGE.ORG - RESUMEN</a:t>
            </a:r>
            <a:endParaRPr lang="es-CO" dirty="0"/>
          </a:p>
        </p:txBody>
      </p:sp>
      <p:sp>
        <p:nvSpPr>
          <p:cNvPr id="3" name="Content Placeholder 2"/>
          <p:cNvSpPr>
            <a:spLocks noGrp="1"/>
          </p:cNvSpPr>
          <p:nvPr>
            <p:ph idx="1"/>
          </p:nvPr>
        </p:nvSpPr>
        <p:spPr/>
        <p:txBody>
          <a:bodyPr/>
          <a:lstStyle/>
          <a:p>
            <a:r>
              <a:rPr lang="es-CO" dirty="0" smtClean="0"/>
              <a:t>Uso: crear peticiones </a:t>
            </a:r>
            <a:r>
              <a:rPr lang="es-ES" dirty="0"/>
              <a:t>para pedirle a un destinatario que haga </a:t>
            </a:r>
            <a:r>
              <a:rPr lang="es-ES" dirty="0" smtClean="0"/>
              <a:t>algo</a:t>
            </a:r>
            <a:endParaRPr lang="es-CO" dirty="0" smtClean="0"/>
          </a:p>
          <a:p>
            <a:r>
              <a:rPr lang="es-CO" dirty="0" smtClean="0"/>
              <a:t>Como hacerlo</a:t>
            </a:r>
          </a:p>
          <a:p>
            <a:pPr marL="731520" lvl="1" indent="-457200">
              <a:buFont typeface="+mj-lt"/>
              <a:buAutoNum type="arabicPeriod"/>
            </a:pPr>
            <a:r>
              <a:rPr lang="es-ES" dirty="0" smtClean="0"/>
              <a:t>Crear </a:t>
            </a:r>
            <a:r>
              <a:rPr lang="es-ES" dirty="0"/>
              <a:t>su </a:t>
            </a:r>
            <a:r>
              <a:rPr lang="es-ES" dirty="0" smtClean="0"/>
              <a:t>petición </a:t>
            </a:r>
            <a:r>
              <a:rPr lang="es-ES" dirty="0"/>
              <a:t>online</a:t>
            </a:r>
          </a:p>
          <a:p>
            <a:pPr marL="731520" lvl="1" indent="-457200">
              <a:buFont typeface="+mj-lt"/>
              <a:buAutoNum type="arabicPeriod"/>
            </a:pPr>
            <a:r>
              <a:rPr lang="es-ES" dirty="0" smtClean="0"/>
              <a:t>Difundir </a:t>
            </a:r>
            <a:r>
              <a:rPr lang="es-ES" dirty="0"/>
              <a:t>su petición</a:t>
            </a:r>
          </a:p>
          <a:p>
            <a:pPr marL="731520" lvl="1" indent="-457200">
              <a:buFont typeface="+mj-lt"/>
              <a:buAutoNum type="arabicPeriod"/>
            </a:pPr>
            <a:r>
              <a:rPr lang="es-ES" dirty="0" smtClean="0"/>
              <a:t>Hablar con </a:t>
            </a:r>
            <a:r>
              <a:rPr lang="es-ES" dirty="0"/>
              <a:t>el destinatario de su </a:t>
            </a:r>
            <a:r>
              <a:rPr lang="es-ES" dirty="0" smtClean="0"/>
              <a:t>petición</a:t>
            </a:r>
          </a:p>
          <a:p>
            <a:pPr marL="731520" lvl="1" indent="-457200">
              <a:buFont typeface="+mj-lt"/>
              <a:buAutoNum type="arabicPeriod"/>
            </a:pPr>
            <a:r>
              <a:rPr lang="es-ES" dirty="0" smtClean="0"/>
              <a:t>Vender la </a:t>
            </a:r>
            <a:r>
              <a:rPr lang="es-ES" dirty="0"/>
              <a:t>historia en los </a:t>
            </a:r>
            <a:r>
              <a:rPr lang="es-ES" dirty="0" smtClean="0"/>
              <a:t>medios</a:t>
            </a:r>
            <a:endParaRPr lang="es-CO" dirty="0" smtClean="0"/>
          </a:p>
          <a:p>
            <a:r>
              <a:rPr lang="es-CO" dirty="0" smtClean="0"/>
              <a:t>Ventajas: </a:t>
            </a:r>
          </a:p>
          <a:p>
            <a:pPr lvl="1">
              <a:buFont typeface="Wingdings" pitchFamily="2" charset="2"/>
              <a:buChar char="Ø"/>
            </a:pPr>
            <a:r>
              <a:rPr lang="es-CO" dirty="0"/>
              <a:t> M</a:t>
            </a:r>
            <a:r>
              <a:rPr lang="es-CO" dirty="0" smtClean="0"/>
              <a:t>ecanismo de acción que provoca cambios</a:t>
            </a:r>
          </a:p>
          <a:p>
            <a:pPr marL="274320" lvl="1" indent="0">
              <a:buNone/>
            </a:pPr>
            <a:endParaRPr lang="es-CO"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09600"/>
            <a:ext cx="773907" cy="773907"/>
          </a:xfrm>
          <a:prstGeom prst="rect">
            <a:avLst/>
          </a:prstGeom>
        </p:spPr>
      </p:pic>
    </p:spTree>
    <p:extLst>
      <p:ext uri="{BB962C8B-B14F-4D97-AF65-F5344CB8AC3E}">
        <p14:creationId xmlns:p14="http://schemas.microsoft.com/office/powerpoint/2010/main" val="42102530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CHANGE.ORG - EJEMPLOS</a:t>
            </a:r>
            <a:endParaRPr lang="es-CO" dirty="0"/>
          </a:p>
        </p:txBody>
      </p:sp>
      <p:sp>
        <p:nvSpPr>
          <p:cNvPr id="3" name="Content Placeholder 2"/>
          <p:cNvSpPr>
            <a:spLocks noGrp="1"/>
          </p:cNvSpPr>
          <p:nvPr>
            <p:ph idx="1"/>
          </p:nvPr>
        </p:nvSpPr>
        <p:spPr>
          <a:xfrm>
            <a:off x="457200" y="1600200"/>
            <a:ext cx="4953000" cy="4876800"/>
          </a:xfrm>
        </p:spPr>
        <p:txBody>
          <a:bodyPr/>
          <a:lstStyle/>
          <a:p>
            <a:r>
              <a:rPr lang="es-CO" dirty="0" smtClean="0">
                <a:hlinkClick r:id="rId3"/>
              </a:rPr>
              <a:t>Justicia a los vecinos de Barrio San Miguel, Coatepec </a:t>
            </a:r>
            <a:r>
              <a:rPr lang="es-CO" dirty="0">
                <a:hlinkClick r:id="rId3"/>
              </a:rPr>
              <a:t>Veracruz </a:t>
            </a:r>
            <a:r>
              <a:rPr lang="es-CO" dirty="0"/>
              <a:t>(Petición para: Autoridades Municipales de Coatepec, </a:t>
            </a:r>
            <a:r>
              <a:rPr lang="es-CO" dirty="0" smtClean="0"/>
              <a:t>Veracruz)</a:t>
            </a:r>
          </a:p>
          <a:p>
            <a:endParaRPr lang="es-CO" dirty="0"/>
          </a:p>
          <a:p>
            <a:endParaRPr lang="es-CO" dirty="0" smtClean="0"/>
          </a:p>
          <a:p>
            <a:r>
              <a:rPr lang="es-ES" dirty="0" err="1">
                <a:hlinkClick r:id="rId4"/>
              </a:rPr>
              <a:t>Preocupacion</a:t>
            </a:r>
            <a:r>
              <a:rPr lang="es-ES" dirty="0">
                <a:hlinkClick r:id="rId4"/>
              </a:rPr>
              <a:t> ante matrimonio de </a:t>
            </a:r>
            <a:r>
              <a:rPr lang="es-ES" dirty="0" smtClean="0">
                <a:hlinkClick r:id="rId4"/>
              </a:rPr>
              <a:t>niños </a:t>
            </a:r>
            <a:r>
              <a:rPr lang="es-ES" dirty="0">
                <a:hlinkClick r:id="rId4"/>
              </a:rPr>
              <a:t>y </a:t>
            </a:r>
            <a:r>
              <a:rPr lang="es-ES" dirty="0" smtClean="0">
                <a:hlinkClick r:id="rId4"/>
              </a:rPr>
              <a:t>niñas </a:t>
            </a:r>
            <a:r>
              <a:rPr lang="es-ES" dirty="0">
                <a:hlinkClick r:id="rId4"/>
              </a:rPr>
              <a:t>a los 14 </a:t>
            </a:r>
            <a:r>
              <a:rPr lang="es-ES" dirty="0" smtClean="0">
                <a:hlinkClick r:id="rId4"/>
              </a:rPr>
              <a:t>años</a:t>
            </a:r>
            <a:r>
              <a:rPr lang="es-ES" dirty="0" smtClean="0"/>
              <a:t> </a:t>
            </a:r>
            <a:r>
              <a:rPr lang="es-ES" dirty="0"/>
              <a:t>(</a:t>
            </a:r>
            <a:r>
              <a:rPr lang="es-ES" dirty="0" err="1"/>
              <a:t>Peticion</a:t>
            </a:r>
            <a:r>
              <a:rPr lang="es-ES" dirty="0"/>
              <a:t> para: Lic. César Duarte J. y </a:t>
            </a:r>
            <a:r>
              <a:rPr lang="es-ES" dirty="0" err="1"/>
              <a:t>Lic.Jorge</a:t>
            </a:r>
            <a:r>
              <a:rPr lang="es-ES" dirty="0"/>
              <a:t> Abraham Ramírez A. de la petición)</a:t>
            </a:r>
            <a:endParaRPr lang="es-CO" dirty="0">
              <a:hlinkClick r:id="rId3"/>
            </a:endParaRPr>
          </a:p>
          <a:p>
            <a:endParaRPr lang="es-CO"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417" y="609600"/>
            <a:ext cx="773907" cy="77390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4286" y="3810000"/>
            <a:ext cx="2961160" cy="246763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5437" y="1905000"/>
            <a:ext cx="2977886" cy="1676400"/>
          </a:xfrm>
          <a:prstGeom prst="rect">
            <a:avLst/>
          </a:prstGeom>
        </p:spPr>
      </p:pic>
    </p:spTree>
    <p:extLst>
      <p:ext uri="{BB962C8B-B14F-4D97-AF65-F5344CB8AC3E}">
        <p14:creationId xmlns:p14="http://schemas.microsoft.com/office/powerpoint/2010/main" val="9420687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457200" y="457200"/>
            <a:ext cx="8229600" cy="1266825"/>
          </a:xfrm>
          <a:prstGeom prst="rect">
            <a:avLst/>
          </a:prstGeom>
        </p:spPr>
      </p:pic>
      <p:pic>
        <p:nvPicPr>
          <p:cNvPr id="5" name="Picture 4"/>
          <p:cNvPicPr>
            <a:picLocks noChangeAspect="1"/>
          </p:cNvPicPr>
          <p:nvPr/>
        </p:nvPicPr>
        <p:blipFill>
          <a:blip r:embed="rId4"/>
          <a:stretch>
            <a:fillRect/>
          </a:stretch>
        </p:blipFill>
        <p:spPr>
          <a:xfrm>
            <a:off x="350520" y="5257800"/>
            <a:ext cx="8442960" cy="1100626"/>
          </a:xfrm>
          <a:prstGeom prst="rect">
            <a:avLst/>
          </a:prstGeom>
        </p:spPr>
      </p:pic>
      <p:sp>
        <p:nvSpPr>
          <p:cNvPr id="7" name="Title 1"/>
          <p:cNvSpPr txBox="1">
            <a:spLocks/>
          </p:cNvSpPr>
          <p:nvPr/>
        </p:nvSpPr>
        <p:spPr>
          <a:xfrm>
            <a:off x="647700" y="2335212"/>
            <a:ext cx="7848600" cy="1927225"/>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CO" dirty="0" smtClean="0"/>
              <a:t>Alianza DDHH </a:t>
            </a:r>
            <a:br>
              <a:rPr lang="es-CO" dirty="0" smtClean="0"/>
            </a:br>
            <a:r>
              <a:rPr lang="es-CO" dirty="0" smtClean="0"/>
              <a:t>UMN-Universidades Antioquia</a:t>
            </a:r>
            <a:endParaRPr lang="en-US" dirty="0"/>
          </a:p>
        </p:txBody>
      </p:sp>
    </p:spTree>
    <p:extLst>
      <p:ext uri="{BB962C8B-B14F-4D97-AF65-F5344CB8AC3E}">
        <p14:creationId xmlns:p14="http://schemas.microsoft.com/office/powerpoint/2010/main" val="31896889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OTROS MEDIOS PERTINENTES</a:t>
            </a:r>
            <a:endParaRPr lang="en-US" dirty="0"/>
          </a:p>
        </p:txBody>
      </p:sp>
      <p:sp>
        <p:nvSpPr>
          <p:cNvPr id="3" name="Content Placeholder 2"/>
          <p:cNvSpPr>
            <a:spLocks noGrp="1"/>
          </p:cNvSpPr>
          <p:nvPr>
            <p:ph idx="1"/>
          </p:nvPr>
        </p:nvSpPr>
        <p:spPr/>
        <p:txBody>
          <a:bodyPr/>
          <a:lstStyle/>
          <a:p>
            <a:pPr>
              <a:lnSpc>
                <a:spcPct val="150000"/>
              </a:lnSpc>
            </a:pPr>
            <a:r>
              <a:rPr lang="es-CO" dirty="0" err="1" smtClean="0"/>
              <a:t>Flickr</a:t>
            </a:r>
            <a:r>
              <a:rPr lang="es-CO" dirty="0" smtClean="0"/>
              <a:t> </a:t>
            </a:r>
          </a:p>
          <a:p>
            <a:pPr>
              <a:lnSpc>
                <a:spcPct val="150000"/>
              </a:lnSpc>
            </a:pPr>
            <a:r>
              <a:rPr lang="es-CO" dirty="0" err="1" smtClean="0"/>
              <a:t>LinkedIn</a:t>
            </a:r>
            <a:endParaRPr lang="es-CO" dirty="0" smtClean="0"/>
          </a:p>
          <a:p>
            <a:pPr>
              <a:lnSpc>
                <a:spcPct val="150000"/>
              </a:lnSpc>
            </a:pPr>
            <a:r>
              <a:rPr lang="es-CO" dirty="0" smtClean="0"/>
              <a:t>Otros recursos de Google</a:t>
            </a:r>
          </a:p>
          <a:p>
            <a:pPr lvl="2">
              <a:buFont typeface="Wingdings" pitchFamily="2" charset="2"/>
              <a:buChar char="Ø"/>
            </a:pPr>
            <a:r>
              <a:rPr lang="es-CO" dirty="0" smtClean="0"/>
              <a:t> Google Drive</a:t>
            </a:r>
          </a:p>
          <a:p>
            <a:pPr lvl="2">
              <a:buFont typeface="Wingdings" pitchFamily="2" charset="2"/>
              <a:buChar char="Ø"/>
            </a:pPr>
            <a:r>
              <a:rPr lang="es-CO" dirty="0" smtClean="0"/>
              <a:t> Google </a:t>
            </a:r>
            <a:r>
              <a:rPr lang="es-CO" dirty="0" err="1" smtClean="0"/>
              <a:t>Hangout</a:t>
            </a:r>
            <a:endParaRPr lang="es-CO" dirty="0" smtClean="0"/>
          </a:p>
          <a:p>
            <a:pPr lvl="2">
              <a:buFont typeface="Wingdings" pitchFamily="2" charset="2"/>
              <a:buChar char="Ø"/>
            </a:pPr>
            <a:r>
              <a:rPr lang="es-CO" dirty="0"/>
              <a:t> </a:t>
            </a:r>
            <a:r>
              <a:rPr lang="es-CO" dirty="0" smtClean="0"/>
              <a:t>Google Calendar</a:t>
            </a:r>
          </a:p>
          <a:p>
            <a:pPr lvl="2">
              <a:buFont typeface="Wingdings" pitchFamily="2" charset="2"/>
              <a:buChar char="Ø"/>
            </a:pPr>
            <a:r>
              <a:rPr lang="es-CO" dirty="0"/>
              <a:t> </a:t>
            </a:r>
            <a:r>
              <a:rPr lang="es-CO" dirty="0" err="1" smtClean="0"/>
              <a:t>Gmail</a:t>
            </a:r>
            <a:endParaRPr lang="es-CO" dirty="0" smtClean="0"/>
          </a:p>
          <a:p>
            <a:r>
              <a:rPr lang="es-CO" dirty="0" smtClean="0"/>
              <a:t>Skype</a:t>
            </a:r>
          </a:p>
          <a:p>
            <a:pPr>
              <a:lnSpc>
                <a:spcPct val="150000"/>
              </a:lnSpc>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4812" y="1600200"/>
            <a:ext cx="685800" cy="685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937" y="2438400"/>
            <a:ext cx="770772" cy="7707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812" y="3320559"/>
            <a:ext cx="832375" cy="8323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8146" y="4343400"/>
            <a:ext cx="825708" cy="61058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7423" y="5105400"/>
            <a:ext cx="839545" cy="839545"/>
          </a:xfrm>
          <a:prstGeom prst="rect">
            <a:avLst/>
          </a:prstGeom>
        </p:spPr>
      </p:pic>
    </p:spTree>
    <p:extLst>
      <p:ext uri="{BB962C8B-B14F-4D97-AF65-F5344CB8AC3E}">
        <p14:creationId xmlns:p14="http://schemas.microsoft.com/office/powerpoint/2010/main" val="31692005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a:t>MEJORES </a:t>
            </a:r>
            <a:r>
              <a:rPr lang="es-CO" dirty="0" smtClean="0"/>
              <a:t>PRÁCTICAS:</a:t>
            </a:r>
            <a:br>
              <a:rPr lang="es-CO" dirty="0" smtClean="0"/>
            </a:br>
            <a:r>
              <a:rPr lang="es-CO" dirty="0" smtClean="0"/>
              <a:t>CONSIDERAR EL MENSAJE</a:t>
            </a:r>
            <a:endParaRPr lang="es-CO" dirty="0"/>
          </a:p>
        </p:txBody>
      </p:sp>
      <p:sp>
        <p:nvSpPr>
          <p:cNvPr id="3" name="Content Placeholder 2"/>
          <p:cNvSpPr>
            <a:spLocks noGrp="1"/>
          </p:cNvSpPr>
          <p:nvPr>
            <p:ph idx="1"/>
          </p:nvPr>
        </p:nvSpPr>
        <p:spPr>
          <a:xfrm>
            <a:off x="457200" y="1905000"/>
            <a:ext cx="8229600" cy="4572000"/>
          </a:xfrm>
        </p:spPr>
        <p:txBody>
          <a:bodyPr/>
          <a:lstStyle/>
          <a:p>
            <a:pPr lvl="0"/>
            <a:r>
              <a:rPr lang="es-CO" dirty="0" smtClean="0"/>
              <a:t>Asegurar que el mensaje:</a:t>
            </a:r>
          </a:p>
          <a:p>
            <a:pPr lvl="1">
              <a:buFont typeface="Wingdings" pitchFamily="2" charset="2"/>
              <a:buChar char="Ø"/>
            </a:pPr>
            <a:r>
              <a:rPr lang="es-CO" dirty="0" smtClean="0"/>
              <a:t> Es coherente con </a:t>
            </a:r>
            <a:r>
              <a:rPr lang="es-CO" dirty="0"/>
              <a:t>los objetivos de la </a:t>
            </a:r>
            <a:r>
              <a:rPr lang="es-CO" dirty="0" smtClean="0"/>
              <a:t>organización/movimiento</a:t>
            </a:r>
          </a:p>
          <a:p>
            <a:pPr lvl="1">
              <a:buFont typeface="Wingdings" pitchFamily="2" charset="2"/>
              <a:buChar char="Ø"/>
            </a:pPr>
            <a:r>
              <a:rPr lang="es-CO" dirty="0"/>
              <a:t> </a:t>
            </a:r>
            <a:r>
              <a:rPr lang="es-CO" dirty="0" smtClean="0"/>
              <a:t>Es claro </a:t>
            </a:r>
          </a:p>
          <a:p>
            <a:pPr lvl="1">
              <a:buFont typeface="Wingdings" pitchFamily="2" charset="2"/>
              <a:buChar char="Ø"/>
            </a:pPr>
            <a:r>
              <a:rPr lang="es-CO" dirty="0" smtClean="0"/>
              <a:t> Da contexto</a:t>
            </a:r>
          </a:p>
          <a:p>
            <a:pPr lvl="1">
              <a:buFont typeface="Wingdings" pitchFamily="2" charset="2"/>
              <a:buChar char="Ø"/>
            </a:pPr>
            <a:r>
              <a:rPr lang="es-CO" dirty="0" smtClean="0"/>
              <a:t> </a:t>
            </a:r>
            <a:r>
              <a:rPr lang="es-CO" dirty="0"/>
              <a:t>Incorpora imágenes </a:t>
            </a:r>
            <a:r>
              <a:rPr lang="es-CO" dirty="0" smtClean="0"/>
              <a:t>y videos</a:t>
            </a:r>
          </a:p>
          <a:p>
            <a:pPr lvl="1">
              <a:buFont typeface="Wingdings" pitchFamily="2" charset="2"/>
              <a:buChar char="Ø"/>
            </a:pPr>
            <a:r>
              <a:rPr lang="es-CO" dirty="0" smtClean="0"/>
              <a:t> Reconoce las </a:t>
            </a:r>
            <a:r>
              <a:rPr lang="es-CO" dirty="0"/>
              <a:t>características</a:t>
            </a:r>
            <a:r>
              <a:rPr lang="es-CO" dirty="0" smtClean="0"/>
              <a:t> del público destinatario</a:t>
            </a:r>
          </a:p>
          <a:p>
            <a:pPr lvl="1">
              <a:buFont typeface="Wingdings" pitchFamily="2" charset="2"/>
              <a:buChar char="Ø"/>
            </a:pPr>
            <a:r>
              <a:rPr lang="es-CO" dirty="0" smtClean="0"/>
              <a:t> Inspira e impulsa a la acción</a:t>
            </a:r>
          </a:p>
          <a:p>
            <a:pPr marL="0" indent="0">
              <a:buNone/>
            </a:pPr>
            <a:endParaRPr lang="es-CO" dirty="0"/>
          </a:p>
        </p:txBody>
      </p:sp>
    </p:spTree>
    <p:extLst>
      <p:ext uri="{BB962C8B-B14F-4D97-AF65-F5344CB8AC3E}">
        <p14:creationId xmlns:p14="http://schemas.microsoft.com/office/powerpoint/2010/main" val="36602211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a:t>MEJORES </a:t>
            </a:r>
            <a:r>
              <a:rPr lang="es-CO" dirty="0" smtClean="0"/>
              <a:t>PRÁCTICAS:</a:t>
            </a:r>
            <a:br>
              <a:rPr lang="es-CO" dirty="0" smtClean="0"/>
            </a:br>
            <a:r>
              <a:rPr lang="es-CO" dirty="0" smtClean="0"/>
              <a:t>USAR VARIOS MEDIOS</a:t>
            </a:r>
            <a:endParaRPr lang="es-CO" dirty="0"/>
          </a:p>
        </p:txBody>
      </p:sp>
      <p:sp>
        <p:nvSpPr>
          <p:cNvPr id="3" name="Content Placeholder 2"/>
          <p:cNvSpPr>
            <a:spLocks noGrp="1"/>
          </p:cNvSpPr>
          <p:nvPr>
            <p:ph idx="1"/>
          </p:nvPr>
        </p:nvSpPr>
        <p:spPr>
          <a:xfrm>
            <a:off x="457200" y="1981200"/>
            <a:ext cx="8229600" cy="4495800"/>
          </a:xfrm>
        </p:spPr>
        <p:txBody>
          <a:bodyPr/>
          <a:lstStyle/>
          <a:p>
            <a:r>
              <a:rPr lang="es-CO" dirty="0" smtClean="0"/>
              <a:t>Tener en cuenta que:</a:t>
            </a:r>
          </a:p>
          <a:p>
            <a:pPr lvl="1">
              <a:buFont typeface="Wingdings" pitchFamily="2" charset="2"/>
              <a:buChar char="Ø"/>
            </a:pPr>
            <a:r>
              <a:rPr lang="es-CO" dirty="0" smtClean="0"/>
              <a:t> Diferentes medios sirven a múltiples</a:t>
            </a:r>
            <a:r>
              <a:rPr lang="es-CO" b="1" dirty="0" smtClean="0"/>
              <a:t> </a:t>
            </a:r>
            <a:r>
              <a:rPr lang="es-CO" dirty="0" smtClean="0"/>
              <a:t>propósitos</a:t>
            </a:r>
          </a:p>
          <a:p>
            <a:pPr lvl="1">
              <a:buFont typeface="Wingdings" pitchFamily="2" charset="2"/>
              <a:buChar char="Ø"/>
            </a:pPr>
            <a:r>
              <a:rPr lang="es-CO" dirty="0" smtClean="0"/>
              <a:t> Llegan efectivamente a distintos </a:t>
            </a:r>
            <a:r>
              <a:rPr lang="es-CO" dirty="0"/>
              <a:t>públicos</a:t>
            </a:r>
          </a:p>
          <a:p>
            <a:r>
              <a:rPr lang="es-CO" dirty="0" smtClean="0"/>
              <a:t>La interconexión de los distintos medios amplia el impacto</a:t>
            </a:r>
          </a:p>
          <a:p>
            <a:pPr lvl="1"/>
            <a:endParaRPr lang="es-CO" dirty="0" smtClean="0"/>
          </a:p>
          <a:p>
            <a:endParaRPr lang="es-CO" dirty="0" smtClean="0"/>
          </a:p>
        </p:txBody>
      </p:sp>
    </p:spTree>
    <p:extLst>
      <p:ext uri="{BB962C8B-B14F-4D97-AF65-F5344CB8AC3E}">
        <p14:creationId xmlns:p14="http://schemas.microsoft.com/office/powerpoint/2010/main" val="34498924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a:t>MEJORES PRÁCTICAS:</a:t>
            </a:r>
            <a:br>
              <a:rPr lang="es-CO" dirty="0"/>
            </a:br>
            <a:r>
              <a:rPr lang="es-CO" dirty="0" smtClean="0"/>
              <a:t>PRIORIZAR LA SEGURIDAD</a:t>
            </a:r>
            <a:endParaRPr lang="es-CO" dirty="0"/>
          </a:p>
        </p:txBody>
      </p:sp>
      <p:sp>
        <p:nvSpPr>
          <p:cNvPr id="3" name="Content Placeholder 2"/>
          <p:cNvSpPr>
            <a:spLocks noGrp="1"/>
          </p:cNvSpPr>
          <p:nvPr>
            <p:ph idx="1"/>
          </p:nvPr>
        </p:nvSpPr>
        <p:spPr/>
        <p:txBody>
          <a:bodyPr/>
          <a:lstStyle/>
          <a:p>
            <a:endParaRPr lang="es-CO" dirty="0" smtClean="0"/>
          </a:p>
          <a:p>
            <a:r>
              <a:rPr lang="es-CO" dirty="0" smtClean="0"/>
              <a:t>La defensa de derechos humanos puede ser peligroso.</a:t>
            </a:r>
          </a:p>
          <a:p>
            <a:r>
              <a:rPr lang="es-CO" dirty="0"/>
              <a:t>Antes de iniciar una </a:t>
            </a:r>
            <a:r>
              <a:rPr lang="es-CO" dirty="0" smtClean="0"/>
              <a:t>campa</a:t>
            </a:r>
            <a:r>
              <a:rPr lang="es-CO" dirty="0"/>
              <a:t>ñ</a:t>
            </a:r>
            <a:r>
              <a:rPr lang="es-CO" dirty="0" smtClean="0"/>
              <a:t>a </a:t>
            </a:r>
            <a:r>
              <a:rPr lang="es-CO" dirty="0"/>
              <a:t>o compartir </a:t>
            </a:r>
            <a:r>
              <a:rPr lang="es-CO" dirty="0" smtClean="0"/>
              <a:t>algo por medios sociales, pregúntate, </a:t>
            </a:r>
            <a:r>
              <a:rPr lang="es-CO" dirty="0"/>
              <a:t>“¿Cuál sería el riesgo </a:t>
            </a:r>
            <a:r>
              <a:rPr lang="es-CO" dirty="0" smtClean="0"/>
              <a:t>para mis usuarios o para mi?”</a:t>
            </a:r>
          </a:p>
          <a:p>
            <a:r>
              <a:rPr lang="es-CO" dirty="0"/>
              <a:t>Estrategias para guardar la seguridad y la privacidad:</a:t>
            </a:r>
          </a:p>
          <a:p>
            <a:pPr lvl="1">
              <a:buFont typeface="Wingdings" pitchFamily="2" charset="2"/>
              <a:buChar char="Ø"/>
            </a:pPr>
            <a:r>
              <a:rPr lang="es-CO" dirty="0"/>
              <a:t> No usar nombres</a:t>
            </a:r>
          </a:p>
          <a:p>
            <a:pPr lvl="1">
              <a:buFont typeface="Wingdings" pitchFamily="2" charset="2"/>
              <a:buChar char="Ø"/>
            </a:pPr>
            <a:r>
              <a:rPr lang="es-CO" dirty="0"/>
              <a:t> Chequear con sus usuarios antes de compartir algo personal</a:t>
            </a:r>
          </a:p>
        </p:txBody>
      </p:sp>
    </p:spTree>
    <p:extLst>
      <p:ext uri="{BB962C8B-B14F-4D97-AF65-F5344CB8AC3E}">
        <p14:creationId xmlns:p14="http://schemas.microsoft.com/office/powerpoint/2010/main" val="4197878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PREGUNTAS PARA DISCUSION</a:t>
            </a:r>
            <a:endParaRPr lang="es-CO" dirty="0"/>
          </a:p>
        </p:txBody>
      </p:sp>
      <p:sp>
        <p:nvSpPr>
          <p:cNvPr id="3" name="Content Placeholder 2"/>
          <p:cNvSpPr>
            <a:spLocks noGrp="1"/>
          </p:cNvSpPr>
          <p:nvPr>
            <p:ph idx="1"/>
          </p:nvPr>
        </p:nvSpPr>
        <p:spPr/>
        <p:txBody>
          <a:bodyPr/>
          <a:lstStyle/>
          <a:p>
            <a:pPr lvl="0"/>
            <a:r>
              <a:rPr lang="es-CO" dirty="0"/>
              <a:t>¿Cuáles son </a:t>
            </a:r>
            <a:r>
              <a:rPr lang="es-CO" dirty="0" smtClean="0"/>
              <a:t>las causas DDHH en </a:t>
            </a:r>
            <a:r>
              <a:rPr lang="es-CO" dirty="0"/>
              <a:t>que están trabajando?</a:t>
            </a:r>
            <a:endParaRPr lang="en-US" dirty="0"/>
          </a:p>
          <a:p>
            <a:pPr lvl="0"/>
            <a:r>
              <a:rPr lang="es-CO" dirty="0"/>
              <a:t>¿Ya están utilizando los medios sociales para apoyar </a:t>
            </a:r>
            <a:r>
              <a:rPr lang="es-CO" dirty="0" smtClean="0"/>
              <a:t>su causa? </a:t>
            </a:r>
            <a:endParaRPr lang="en-US" dirty="0"/>
          </a:p>
          <a:p>
            <a:pPr lvl="1">
              <a:buFont typeface="Wingdings" pitchFamily="2" charset="2"/>
              <a:buChar char="Ø"/>
            </a:pPr>
            <a:r>
              <a:rPr lang="es-CO" dirty="0" smtClean="0"/>
              <a:t> Si la respuesta es “</a:t>
            </a:r>
            <a:r>
              <a:rPr lang="es-CO" dirty="0"/>
              <a:t>si,” </a:t>
            </a:r>
            <a:r>
              <a:rPr lang="es-CO" dirty="0" smtClean="0"/>
              <a:t>¿Cuáles </a:t>
            </a:r>
            <a:r>
              <a:rPr lang="es-CO" dirty="0"/>
              <a:t>usan y cómo? </a:t>
            </a:r>
            <a:r>
              <a:rPr lang="es-CO" dirty="0" smtClean="0"/>
              <a:t>¿Qué ha sido su experiencia? ¿Exitoso o no? ¿Por qué?</a:t>
            </a:r>
            <a:endParaRPr lang="en-US" dirty="0"/>
          </a:p>
          <a:p>
            <a:pPr lvl="1">
              <a:buFont typeface="Wingdings" pitchFamily="2" charset="2"/>
              <a:buChar char="Ø"/>
            </a:pPr>
            <a:r>
              <a:rPr lang="es-CO" dirty="0" smtClean="0"/>
              <a:t> Si la respuesta es </a:t>
            </a:r>
            <a:r>
              <a:rPr lang="es-CO" dirty="0"/>
              <a:t>“no,” </a:t>
            </a:r>
            <a:r>
              <a:rPr lang="es-CO" dirty="0" smtClean="0"/>
              <a:t>¿Creen </a:t>
            </a:r>
            <a:r>
              <a:rPr lang="es-CO" dirty="0"/>
              <a:t>que la campana/causa </a:t>
            </a:r>
            <a:r>
              <a:rPr lang="es-CO" dirty="0" smtClean="0"/>
              <a:t>se beneficiaría </a:t>
            </a:r>
            <a:r>
              <a:rPr lang="es-CO" dirty="0"/>
              <a:t>del uso de los medios sociales? ¿Cuáles y por qué</a:t>
            </a:r>
            <a:r>
              <a:rPr lang="es-CO" dirty="0" smtClean="0"/>
              <a:t>?</a:t>
            </a:r>
          </a:p>
          <a:p>
            <a:pPr>
              <a:buFont typeface="Wingdings" pitchFamily="2" charset="2"/>
              <a:buChar char="Ø"/>
            </a:pPr>
            <a:endParaRPr lang="en-US" dirty="0"/>
          </a:p>
        </p:txBody>
      </p:sp>
    </p:spTree>
    <p:extLst>
      <p:ext uri="{BB962C8B-B14F-4D97-AF65-F5344CB8AC3E}">
        <p14:creationId xmlns:p14="http://schemas.microsoft.com/office/powerpoint/2010/main" val="4467560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RECURSOS Y  FUENTES</a:t>
            </a:r>
            <a:endParaRPr lang="es-CO" dirty="0"/>
          </a:p>
        </p:txBody>
      </p:sp>
      <p:sp>
        <p:nvSpPr>
          <p:cNvPr id="3" name="Content Placeholder 2"/>
          <p:cNvSpPr>
            <a:spLocks noGrp="1"/>
          </p:cNvSpPr>
          <p:nvPr>
            <p:ph idx="1"/>
          </p:nvPr>
        </p:nvSpPr>
        <p:spPr>
          <a:xfrm>
            <a:off x="457200" y="1600200"/>
            <a:ext cx="8229600" cy="4876800"/>
          </a:xfrm>
        </p:spPr>
        <p:txBody>
          <a:bodyPr>
            <a:noAutofit/>
          </a:bodyPr>
          <a:lstStyle/>
          <a:p>
            <a:r>
              <a:rPr lang="en-US" sz="1200" dirty="0" smtClean="0"/>
              <a:t>Center for Victims of Torture, New Tactics in Human Rights </a:t>
            </a:r>
            <a:r>
              <a:rPr lang="en-US" sz="1200" u="sng" dirty="0">
                <a:hlinkClick r:id="rId2"/>
              </a:rPr>
              <a:t>https://www.newtactics.org/tags/social-media</a:t>
            </a:r>
            <a:r>
              <a:rPr lang="en-US" sz="1200" dirty="0"/>
              <a:t> </a:t>
            </a:r>
            <a:endParaRPr lang="en-US" sz="1200" dirty="0" smtClean="0"/>
          </a:p>
          <a:p>
            <a:pPr lvl="0"/>
            <a:r>
              <a:rPr lang="en-US" sz="1200" dirty="0" smtClean="0"/>
              <a:t>David </a:t>
            </a:r>
            <a:r>
              <a:rPr lang="en-US" sz="1200" dirty="0"/>
              <a:t>Meek. “YouTube and Social Movements: A Phenomenological Analysis of Participation, Events and </a:t>
            </a:r>
            <a:r>
              <a:rPr lang="en-US" sz="1200" dirty="0" err="1"/>
              <a:t>Cyberplace</a:t>
            </a:r>
            <a:r>
              <a:rPr lang="en-US" sz="1200" dirty="0"/>
              <a:t>.” </a:t>
            </a:r>
            <a:r>
              <a:rPr lang="en-US" sz="1200" i="1" dirty="0"/>
              <a:t>Antipode</a:t>
            </a:r>
            <a:r>
              <a:rPr lang="en-US" sz="1200" dirty="0"/>
              <a:t> (2011</a:t>
            </a:r>
            <a:r>
              <a:rPr lang="en-US" sz="1200" dirty="0" smtClean="0"/>
              <a:t>). </a:t>
            </a:r>
            <a:r>
              <a:rPr lang="en-US" sz="1200" u="sng" dirty="0">
                <a:hlinkClick r:id="rId3"/>
              </a:rPr>
              <a:t>http://www.academia.edu/2603805/YouTube_and_Social_Movements_A_Phenomenological_Analysis_of_Participation_Events_and_Cyberplace</a:t>
            </a:r>
            <a:r>
              <a:rPr lang="en-US" sz="1200" dirty="0"/>
              <a:t> </a:t>
            </a:r>
          </a:p>
          <a:p>
            <a:r>
              <a:rPr lang="en-US" sz="1200" dirty="0"/>
              <a:t>Journalists for Human Rights. </a:t>
            </a:r>
            <a:r>
              <a:rPr lang="en-US" sz="1200" u="sng" dirty="0">
                <a:hlinkClick r:id="rId4"/>
              </a:rPr>
              <a:t>http://www.jhr.ca/en/aboutjhr_downloads.php</a:t>
            </a:r>
            <a:r>
              <a:rPr lang="en-US" sz="1200" dirty="0"/>
              <a:t> (Handbooks and toolkits on media reporting and human rights</a:t>
            </a:r>
            <a:r>
              <a:rPr lang="en-US" sz="1200" dirty="0" smtClean="0"/>
              <a:t>)</a:t>
            </a:r>
          </a:p>
          <a:p>
            <a:pPr lvl="0"/>
            <a:r>
              <a:rPr lang="en-US" sz="1200" dirty="0"/>
              <a:t>Madeline </a:t>
            </a:r>
            <a:r>
              <a:rPr lang="en-US" sz="1200" dirty="0" err="1"/>
              <a:t>Storck</a:t>
            </a:r>
            <a:r>
              <a:rPr lang="en-US" sz="1200" dirty="0"/>
              <a:t>. “The Role of Social Media in Political </a:t>
            </a:r>
            <a:r>
              <a:rPr lang="en-US" sz="1200" dirty="0" err="1"/>
              <a:t>Moblisation</a:t>
            </a:r>
            <a:r>
              <a:rPr lang="en-US" sz="1200" dirty="0"/>
              <a:t>: a Case Study of the January 2011 Egyptian Uprising.” </a:t>
            </a:r>
            <a:r>
              <a:rPr lang="en-US" sz="1200" u="sng" dirty="0">
                <a:hlinkClick r:id="rId5"/>
              </a:rPr>
              <a:t>http://www.culturaldiplomacy.org/academy/content/pdf/participant-papers/2012-02-bifef/The_Role_of_Social_Media_in_Political_Mobilisation_-_Madeline_Storck.pdf</a:t>
            </a:r>
            <a:r>
              <a:rPr lang="en-US" sz="1200" dirty="0"/>
              <a:t>	</a:t>
            </a:r>
          </a:p>
          <a:p>
            <a:r>
              <a:rPr lang="en-US" sz="1200" dirty="0"/>
              <a:t>Mike </a:t>
            </a:r>
            <a:r>
              <a:rPr lang="en-US" sz="1200" dirty="0" err="1"/>
              <a:t>Blanchfield</a:t>
            </a:r>
            <a:r>
              <a:rPr lang="en-US" sz="1200" dirty="0"/>
              <a:t>. “Human rights group charts cluster bomb use through social media, videos.” </a:t>
            </a:r>
            <a:r>
              <a:rPr lang="en-US" sz="1200" u="sng" dirty="0">
                <a:hlinkClick r:id="rId6"/>
              </a:rPr>
              <a:t>http://www.vancouversun.com/news/Human+rights+group+charts+cluster+bomb+through+social+media+videos/8609860/story.html</a:t>
            </a:r>
            <a:r>
              <a:rPr lang="en-US" sz="1200" dirty="0"/>
              <a:t> </a:t>
            </a:r>
            <a:endParaRPr lang="en-US" sz="1200" dirty="0" smtClean="0"/>
          </a:p>
          <a:p>
            <a:r>
              <a:rPr lang="en-US" sz="1200" dirty="0"/>
              <a:t>National Public Radio, “Petitions Are Going Viral, Sometimes To Great Success” </a:t>
            </a:r>
            <a:r>
              <a:rPr lang="en-US" sz="1200" u="sng" dirty="0">
                <a:hlinkClick r:id="rId7"/>
              </a:rPr>
              <a:t>http://www.npr.org/2012/03/16/148556371/petitions-are-going-viral-sometimes-to-great-success</a:t>
            </a:r>
            <a:r>
              <a:rPr lang="en-US" sz="1200" dirty="0"/>
              <a:t> </a:t>
            </a:r>
            <a:endParaRPr lang="es-ES" sz="1200" dirty="0" smtClean="0"/>
          </a:p>
          <a:p>
            <a:r>
              <a:rPr lang="es-ES" sz="1200" dirty="0" smtClean="0"/>
              <a:t>Otra </a:t>
            </a:r>
            <a:r>
              <a:rPr lang="es-ES" sz="1200" dirty="0"/>
              <a:t>Prensa, Medios de Comunicación Social y Derechos Humanos. 317-29.</a:t>
            </a:r>
            <a:br>
              <a:rPr lang="es-ES" sz="1200" dirty="0"/>
            </a:br>
            <a:r>
              <a:rPr lang="en-US" sz="1200" u="sng" dirty="0">
                <a:hlinkClick r:id="rId8"/>
              </a:rPr>
              <a:t>http://www.otraprensa.com/wp-content/uploads/2012/12/mediosDDHH2012.pdf</a:t>
            </a:r>
            <a:r>
              <a:rPr lang="en-US" sz="1200" dirty="0"/>
              <a:t> </a:t>
            </a:r>
          </a:p>
          <a:p>
            <a:pPr lvl="0"/>
            <a:r>
              <a:rPr lang="en-US" sz="1200" dirty="0"/>
              <a:t>OHCHR. “Rio+20 and human rights on social media: ‘The Future We Want.’” </a:t>
            </a:r>
            <a:r>
              <a:rPr lang="en-US" sz="1200" u="sng" dirty="0">
                <a:hlinkClick r:id="rId9"/>
              </a:rPr>
              <a:t>http://www.ohchr.org/EN/NewsEvents/Pages/TheFutureWeWant.aspx</a:t>
            </a:r>
            <a:r>
              <a:rPr lang="en-US" sz="1200" dirty="0"/>
              <a:t> </a:t>
            </a:r>
            <a:endParaRPr lang="en-US" sz="1200" dirty="0" smtClean="0"/>
          </a:p>
          <a:p>
            <a:r>
              <a:rPr lang="en-US" sz="1200" dirty="0" smtClean="0"/>
              <a:t>Sam </a:t>
            </a:r>
            <a:r>
              <a:rPr lang="en-US" sz="1200" dirty="0"/>
              <a:t>Gregory. “Transnational Storytelling: Human Rights: WITNESS, and Video Advocacy.” </a:t>
            </a:r>
            <a:r>
              <a:rPr lang="en-US" sz="1200" i="1" dirty="0"/>
              <a:t>Visual Anthropology</a:t>
            </a:r>
            <a:r>
              <a:rPr lang="en-US" sz="1200" dirty="0"/>
              <a:t> 108:1 (2006). 195-204. (How organizations can creatively use media to engage audiences</a:t>
            </a:r>
            <a:r>
              <a:rPr lang="en-US" sz="1200" dirty="0" smtClean="0"/>
              <a:t>.)</a:t>
            </a:r>
          </a:p>
          <a:p>
            <a:r>
              <a:rPr lang="en-US" sz="1200" dirty="0" smtClean="0"/>
              <a:t>Sarah </a:t>
            </a:r>
            <a:r>
              <a:rPr lang="en-US" sz="1200" dirty="0"/>
              <a:t>Joseph. “Social Media, Political Change, and Human Rights.” </a:t>
            </a:r>
            <a:r>
              <a:rPr lang="en-US" sz="1200" i="1" dirty="0"/>
              <a:t>Boston College International and Comparative Law Review</a:t>
            </a:r>
            <a:r>
              <a:rPr lang="en-US" sz="1200" dirty="0"/>
              <a:t> 35:1 (2012). </a:t>
            </a:r>
            <a:r>
              <a:rPr lang="en-US" sz="1200" dirty="0" smtClean="0"/>
              <a:t>145-88. </a:t>
            </a:r>
            <a:r>
              <a:rPr lang="en-US" sz="1200" u="sng" dirty="0" smtClean="0">
                <a:hlinkClick r:id="rId10"/>
              </a:rPr>
              <a:t>http</a:t>
            </a:r>
            <a:r>
              <a:rPr lang="en-US" sz="1200" u="sng" dirty="0">
                <a:hlinkClick r:id="rId10"/>
              </a:rPr>
              <a:t>://lawdigitalcommons.bc.edu/cgi/viewcontent.cgi?article=1667&amp;context=iclr</a:t>
            </a:r>
            <a:r>
              <a:rPr lang="en-US" sz="1200" dirty="0"/>
              <a:t> </a:t>
            </a:r>
          </a:p>
        </p:txBody>
      </p:sp>
    </p:spTree>
    <p:extLst>
      <p:ext uri="{BB962C8B-B14F-4D97-AF65-F5344CB8AC3E}">
        <p14:creationId xmlns:p14="http://schemas.microsoft.com/office/powerpoint/2010/main" val="940900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RESUMEN</a:t>
            </a:r>
            <a:endParaRPr lang="en-US" dirty="0"/>
          </a:p>
        </p:txBody>
      </p:sp>
      <p:sp>
        <p:nvSpPr>
          <p:cNvPr id="3" name="Content Placeholder 2"/>
          <p:cNvSpPr>
            <a:spLocks noGrp="1"/>
          </p:cNvSpPr>
          <p:nvPr>
            <p:ph idx="1"/>
          </p:nvPr>
        </p:nvSpPr>
        <p:spPr/>
        <p:txBody>
          <a:bodyPr>
            <a:normAutofit/>
          </a:bodyPr>
          <a:lstStyle/>
          <a:p>
            <a:pPr marL="457200" indent="-457200">
              <a:lnSpc>
                <a:spcPct val="110000"/>
              </a:lnSpc>
              <a:buFont typeface="+mj-lt"/>
              <a:buAutoNum type="arabicPeriod"/>
            </a:pPr>
            <a:r>
              <a:rPr lang="es-CO" dirty="0" smtClean="0"/>
              <a:t>Contexto</a:t>
            </a:r>
          </a:p>
          <a:p>
            <a:pPr marL="457200" indent="-457200">
              <a:lnSpc>
                <a:spcPct val="110000"/>
              </a:lnSpc>
              <a:buFont typeface="+mj-lt"/>
              <a:buAutoNum type="arabicPeriod"/>
            </a:pPr>
            <a:r>
              <a:rPr lang="es-CO" dirty="0" smtClean="0"/>
              <a:t>Usos y propósitos</a:t>
            </a:r>
          </a:p>
          <a:p>
            <a:pPr marL="457200" indent="-457200">
              <a:lnSpc>
                <a:spcPct val="110000"/>
              </a:lnSpc>
              <a:buFont typeface="+mj-lt"/>
              <a:buAutoNum type="arabicPeriod"/>
            </a:pPr>
            <a:r>
              <a:rPr lang="es-CO" dirty="0" smtClean="0"/>
              <a:t>Medios sociales claves</a:t>
            </a:r>
          </a:p>
          <a:p>
            <a:pPr lvl="2">
              <a:lnSpc>
                <a:spcPct val="110000"/>
              </a:lnSpc>
            </a:pPr>
            <a:r>
              <a:rPr lang="es-CO" dirty="0" smtClean="0"/>
              <a:t>Google Grupos</a:t>
            </a:r>
          </a:p>
          <a:p>
            <a:pPr lvl="2">
              <a:lnSpc>
                <a:spcPct val="110000"/>
              </a:lnSpc>
            </a:pPr>
            <a:r>
              <a:rPr lang="es-CO" dirty="0" smtClean="0"/>
              <a:t>Facebook</a:t>
            </a:r>
          </a:p>
          <a:p>
            <a:pPr lvl="2">
              <a:lnSpc>
                <a:spcPct val="110000"/>
              </a:lnSpc>
            </a:pPr>
            <a:r>
              <a:rPr lang="es-CO" dirty="0" err="1" smtClean="0"/>
              <a:t>Twitter</a:t>
            </a:r>
            <a:endParaRPr lang="es-CO" dirty="0" smtClean="0"/>
          </a:p>
          <a:p>
            <a:pPr lvl="2">
              <a:lnSpc>
                <a:spcPct val="110000"/>
              </a:lnSpc>
            </a:pPr>
            <a:r>
              <a:rPr lang="es-CO" dirty="0" smtClean="0"/>
              <a:t>YouTube</a:t>
            </a:r>
          </a:p>
          <a:p>
            <a:pPr lvl="2">
              <a:lnSpc>
                <a:spcPct val="110000"/>
              </a:lnSpc>
            </a:pPr>
            <a:r>
              <a:rPr lang="es-CO" dirty="0" err="1" smtClean="0"/>
              <a:t>Blogger</a:t>
            </a:r>
            <a:endParaRPr lang="es-CO" dirty="0" smtClean="0"/>
          </a:p>
          <a:p>
            <a:pPr lvl="2">
              <a:lnSpc>
                <a:spcPct val="110000"/>
              </a:lnSpc>
            </a:pPr>
            <a:r>
              <a:rPr lang="es-CO" dirty="0" smtClean="0"/>
              <a:t>Change.org</a:t>
            </a:r>
          </a:p>
          <a:p>
            <a:pPr marL="457200" indent="-457200">
              <a:lnSpc>
                <a:spcPct val="110000"/>
              </a:lnSpc>
              <a:buFont typeface="+mj-lt"/>
              <a:buAutoNum type="arabicPeriod"/>
            </a:pPr>
            <a:r>
              <a:rPr lang="es-CO" dirty="0" smtClean="0"/>
              <a:t>Otros medios pertinentes</a:t>
            </a:r>
          </a:p>
          <a:p>
            <a:pPr marL="457200" indent="-457200">
              <a:lnSpc>
                <a:spcPct val="110000"/>
              </a:lnSpc>
              <a:buFont typeface="+mj-lt"/>
              <a:buAutoNum type="arabicPeriod"/>
            </a:pPr>
            <a:r>
              <a:rPr lang="es-CO" dirty="0"/>
              <a:t>Mejores prácticas</a:t>
            </a:r>
          </a:p>
          <a:p>
            <a:pPr>
              <a:lnSpc>
                <a:spcPct val="120000"/>
              </a:lnSpc>
            </a:pPr>
            <a:endParaRPr lang="es-CO" dirty="0"/>
          </a:p>
          <a:p>
            <a:endParaRPr lang="es-C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627" y="2643639"/>
            <a:ext cx="1071563" cy="10715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6084" y="3581400"/>
            <a:ext cx="818047" cy="8180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0256" y="4495800"/>
            <a:ext cx="783875" cy="7803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9456" y="5410200"/>
            <a:ext cx="773907" cy="77390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9182" y="1872530"/>
            <a:ext cx="892972" cy="89297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8546" y="1143000"/>
            <a:ext cx="1113644" cy="834158"/>
          </a:xfrm>
          <a:prstGeom prst="rect">
            <a:avLst/>
          </a:prstGeom>
        </p:spPr>
      </p:pic>
    </p:spTree>
    <p:extLst>
      <p:ext uri="{BB962C8B-B14F-4D97-AF65-F5344CB8AC3E}">
        <p14:creationId xmlns:p14="http://schemas.microsoft.com/office/powerpoint/2010/main" val="213948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sz="3400" dirty="0" smtClean="0"/>
              <a:t>CONTEXTO: LA DEFENSA DE LOS DDHH</a:t>
            </a:r>
            <a:endParaRPr lang="es-CO" sz="3400" dirty="0"/>
          </a:p>
        </p:txBody>
      </p:sp>
      <p:sp>
        <p:nvSpPr>
          <p:cNvPr id="3" name="Content Placeholder 2"/>
          <p:cNvSpPr>
            <a:spLocks noGrp="1"/>
          </p:cNvSpPr>
          <p:nvPr>
            <p:ph idx="1"/>
          </p:nvPr>
        </p:nvSpPr>
        <p:spPr/>
        <p:txBody>
          <a:bodyPr/>
          <a:lstStyle/>
          <a:p>
            <a:r>
              <a:rPr lang="es-CO" dirty="0" smtClean="0"/>
              <a:t>Para realizar cambios políticos, sociales, y/o económicos es aconsejable usar varias </a:t>
            </a:r>
            <a:r>
              <a:rPr lang="es-CO" dirty="0"/>
              <a:t>técnicas y </a:t>
            </a:r>
            <a:r>
              <a:rPr lang="es-CO" dirty="0" smtClean="0"/>
              <a:t>estrategias en conjunto. </a:t>
            </a:r>
          </a:p>
          <a:p>
            <a:r>
              <a:rPr lang="es-CO" dirty="0" smtClean="0"/>
              <a:t>Ejemplos:</a:t>
            </a:r>
          </a:p>
          <a:p>
            <a:pPr lvl="1">
              <a:buFont typeface="Wingdings" pitchFamily="2" charset="2"/>
              <a:buChar char="Ø"/>
            </a:pPr>
            <a:r>
              <a:rPr lang="es-CO" dirty="0" smtClean="0"/>
              <a:t> Litigio estratégico</a:t>
            </a:r>
          </a:p>
          <a:p>
            <a:pPr lvl="1">
              <a:buFont typeface="Wingdings" pitchFamily="2" charset="2"/>
              <a:buChar char="Ø"/>
            </a:pPr>
            <a:r>
              <a:rPr lang="es-CO" dirty="0" smtClean="0"/>
              <a:t> Utilización de los mecanismos internacionales de protección de  los DDHH</a:t>
            </a:r>
          </a:p>
          <a:p>
            <a:pPr lvl="1">
              <a:buFont typeface="Wingdings" pitchFamily="2" charset="2"/>
              <a:buChar char="Ø"/>
            </a:pPr>
            <a:r>
              <a:rPr lang="es-CO" dirty="0" smtClean="0"/>
              <a:t> Provisión de servicios sociales (servicios legales, servicios de</a:t>
            </a:r>
            <a:br>
              <a:rPr lang="es-CO" dirty="0" smtClean="0"/>
            </a:br>
            <a:r>
              <a:rPr lang="es-CO" dirty="0" smtClean="0"/>
              <a:t> salud, etc.)</a:t>
            </a:r>
          </a:p>
          <a:p>
            <a:pPr lvl="1">
              <a:buFont typeface="Wingdings" pitchFamily="2" charset="2"/>
              <a:buChar char="Ø"/>
            </a:pPr>
            <a:r>
              <a:rPr lang="es-CO" dirty="0" smtClean="0"/>
              <a:t> Investigación y publicación de informes</a:t>
            </a:r>
            <a:endParaRPr lang="es-CO" i="1" dirty="0" smtClean="0"/>
          </a:p>
          <a:p>
            <a:pPr lvl="1">
              <a:buFont typeface="Wingdings" pitchFamily="2" charset="2"/>
              <a:buChar char="Ø"/>
            </a:pPr>
            <a:r>
              <a:rPr lang="es-CO" dirty="0" smtClean="0"/>
              <a:t> Educación pública y el uso del medios de comunicacion</a:t>
            </a:r>
          </a:p>
          <a:p>
            <a:pPr lvl="1">
              <a:buFont typeface="Wingdings" pitchFamily="2" charset="2"/>
              <a:buChar char="Ø"/>
            </a:pPr>
            <a:r>
              <a:rPr lang="es-CO" dirty="0" smtClean="0"/>
              <a:t> Movilización social</a:t>
            </a:r>
          </a:p>
          <a:p>
            <a:pPr marL="274320" lvl="1" indent="0">
              <a:buNone/>
            </a:pPr>
            <a:endParaRPr lang="es-CO" dirty="0"/>
          </a:p>
        </p:txBody>
      </p:sp>
    </p:spTree>
    <p:extLst>
      <p:ext uri="{BB962C8B-B14F-4D97-AF65-F5344CB8AC3E}">
        <p14:creationId xmlns:p14="http://schemas.microsoft.com/office/powerpoint/2010/main" val="35924729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O" sz="3600" dirty="0" smtClean="0"/>
              <a:t>CONTEXTO: </a:t>
            </a:r>
            <a:br>
              <a:rPr lang="es-CO" sz="3600" dirty="0" smtClean="0"/>
            </a:br>
            <a:r>
              <a:rPr lang="es-CO" sz="3600" dirty="0" smtClean="0"/>
              <a:t>LA COMUNICACION ESTRATEGICA</a:t>
            </a:r>
            <a:endParaRPr lang="es-CO" sz="3600" dirty="0"/>
          </a:p>
        </p:txBody>
      </p:sp>
      <p:sp>
        <p:nvSpPr>
          <p:cNvPr id="3" name="Content Placeholder 2"/>
          <p:cNvSpPr>
            <a:spLocks noGrp="1"/>
          </p:cNvSpPr>
          <p:nvPr>
            <p:ph idx="1"/>
          </p:nvPr>
        </p:nvSpPr>
        <p:spPr>
          <a:xfrm>
            <a:off x="457200" y="1600200"/>
            <a:ext cx="8229600" cy="4724400"/>
          </a:xfrm>
        </p:spPr>
        <p:txBody>
          <a:bodyPr>
            <a:normAutofit/>
          </a:bodyPr>
          <a:lstStyle/>
          <a:p>
            <a:r>
              <a:rPr lang="es-CO" dirty="0" smtClean="0"/>
              <a:t>Primero, identificar una campaña clara y especifica</a:t>
            </a:r>
          </a:p>
          <a:p>
            <a:r>
              <a:rPr lang="es-CO" dirty="0" smtClean="0"/>
              <a:t>Segundo, desarrollar una estrategia de comunicación</a:t>
            </a:r>
          </a:p>
          <a:p>
            <a:r>
              <a:rPr lang="es-CO" dirty="0" smtClean="0"/>
              <a:t>La estrategia puede utilizar:</a:t>
            </a:r>
          </a:p>
          <a:p>
            <a:pPr marL="731520" lvl="1" indent="-457200">
              <a:buFont typeface="+mj-lt"/>
              <a:buAutoNum type="arabicPeriod"/>
            </a:pPr>
            <a:r>
              <a:rPr lang="es-CO" dirty="0" smtClean="0"/>
              <a:t>Medios sociales del internet</a:t>
            </a:r>
          </a:p>
          <a:p>
            <a:pPr marL="731520" lvl="1" indent="-457200">
              <a:buFont typeface="+mj-lt"/>
              <a:buAutoNum type="arabicPeriod"/>
            </a:pPr>
            <a:r>
              <a:rPr lang="es-CO" dirty="0" smtClean="0"/>
              <a:t>Televisión</a:t>
            </a:r>
          </a:p>
          <a:p>
            <a:pPr marL="731520" lvl="1" indent="-457200">
              <a:buFont typeface="+mj-lt"/>
              <a:buAutoNum type="arabicPeriod"/>
            </a:pPr>
            <a:r>
              <a:rPr lang="es-CO" dirty="0" smtClean="0"/>
              <a:t>Radio</a:t>
            </a:r>
          </a:p>
          <a:p>
            <a:pPr marL="731520" lvl="1" indent="-457200">
              <a:buFont typeface="+mj-lt"/>
              <a:buAutoNum type="arabicPeriod"/>
            </a:pPr>
            <a:r>
              <a:rPr lang="es-CO" dirty="0" err="1" smtClean="0"/>
              <a:t>Brochures</a:t>
            </a:r>
            <a:endParaRPr lang="es-CO" dirty="0" smtClean="0"/>
          </a:p>
          <a:p>
            <a:pPr marL="731520" lvl="1" indent="-457200">
              <a:buFont typeface="+mj-lt"/>
              <a:buAutoNum type="arabicPeriod"/>
            </a:pPr>
            <a:r>
              <a:rPr lang="es-CO" dirty="0" smtClean="0"/>
              <a:t>Periódicos</a:t>
            </a:r>
          </a:p>
          <a:p>
            <a:pPr marL="731520" lvl="1" indent="-457200">
              <a:buFont typeface="+mj-lt"/>
              <a:buAutoNum type="arabicPeriod"/>
            </a:pPr>
            <a:r>
              <a:rPr lang="es-CO" dirty="0" smtClean="0"/>
              <a:t>Arte público</a:t>
            </a:r>
            <a:r>
              <a:rPr lang="es-CO" b="1" dirty="0" smtClean="0"/>
              <a:t> </a:t>
            </a:r>
          </a:p>
          <a:p>
            <a:pPr marL="731520" lvl="1" indent="-457200">
              <a:buFont typeface="+mj-lt"/>
              <a:buAutoNum type="arabicPeriod"/>
            </a:pPr>
            <a:r>
              <a:rPr lang="es-CO" dirty="0" smtClean="0"/>
              <a:t>Etc.</a:t>
            </a:r>
          </a:p>
          <a:p>
            <a:pPr marL="274320" lvl="1" indent="0">
              <a:buNone/>
            </a:pPr>
            <a:endParaRPr lang="es-CO" dirty="0" smtClean="0"/>
          </a:p>
          <a:p>
            <a:pPr marL="731520" lvl="1" indent="-457200">
              <a:buFont typeface="+mj-lt"/>
              <a:buAutoNum type="arabicPeriod"/>
            </a:pPr>
            <a:endParaRPr lang="es-CO" dirty="0" smtClean="0"/>
          </a:p>
          <a:p>
            <a:pPr marL="731520" lvl="1" indent="-457200">
              <a:buFont typeface="+mj-lt"/>
              <a:buAutoNum type="arabicPeriod"/>
            </a:pPr>
            <a:endParaRPr lang="es-CO" dirty="0" smtClean="0"/>
          </a:p>
          <a:p>
            <a:pPr lvl="2">
              <a:buFont typeface="Wingdings" pitchFamily="2" charset="2"/>
              <a:buChar char="Ø"/>
            </a:pPr>
            <a:endParaRPr lang="es-CO" dirty="0" smtClean="0"/>
          </a:p>
          <a:p>
            <a:endParaRPr lang="es-CO" dirty="0" smtClean="0"/>
          </a:p>
          <a:p>
            <a:endParaRPr lang="es-CO" dirty="0"/>
          </a:p>
        </p:txBody>
      </p:sp>
    </p:spTree>
    <p:extLst>
      <p:ext uri="{BB962C8B-B14F-4D97-AF65-F5344CB8AC3E}">
        <p14:creationId xmlns:p14="http://schemas.microsoft.com/office/powerpoint/2010/main" val="11224950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USOS Y </a:t>
            </a:r>
            <a:r>
              <a:rPr lang="es-CO" dirty="0" smtClean="0"/>
              <a:t>PROPÓSITOS</a:t>
            </a:r>
            <a:endParaRPr lang="en-US" dirty="0"/>
          </a:p>
        </p:txBody>
      </p:sp>
      <p:sp>
        <p:nvSpPr>
          <p:cNvPr id="3" name="Content Placeholder 2"/>
          <p:cNvSpPr>
            <a:spLocks noGrp="1"/>
          </p:cNvSpPr>
          <p:nvPr>
            <p:ph idx="1"/>
          </p:nvPr>
        </p:nvSpPr>
        <p:spPr>
          <a:xfrm>
            <a:off x="457200" y="1447800"/>
            <a:ext cx="8229600" cy="2558793"/>
          </a:xfrm>
        </p:spPr>
        <p:txBody>
          <a:bodyPr>
            <a:normAutofit fontScale="92500" lnSpcReduction="10000"/>
          </a:bodyPr>
          <a:lstStyle/>
          <a:p>
            <a:pPr marL="457200" indent="-457200">
              <a:buFont typeface="+mj-lt"/>
              <a:buAutoNum type="arabicPeriod"/>
            </a:pPr>
            <a:r>
              <a:rPr lang="es-CO" dirty="0" smtClean="0"/>
              <a:t>Comunicación y acceso a la información</a:t>
            </a:r>
          </a:p>
          <a:p>
            <a:pPr lvl="2"/>
            <a:r>
              <a:rPr lang="es-CO" dirty="0" smtClean="0"/>
              <a:t>Estímulo al diálogo</a:t>
            </a:r>
          </a:p>
          <a:p>
            <a:pPr lvl="2"/>
            <a:r>
              <a:rPr lang="es-CO" dirty="0" smtClean="0"/>
              <a:t>Educación</a:t>
            </a:r>
          </a:p>
          <a:p>
            <a:pPr marL="457200" indent="-457200">
              <a:buFont typeface="+mj-lt"/>
              <a:buAutoNum type="arabicPeriod"/>
            </a:pPr>
            <a:r>
              <a:rPr lang="es-CO" dirty="0" smtClean="0"/>
              <a:t>Documentación</a:t>
            </a:r>
          </a:p>
          <a:p>
            <a:pPr marL="457200" indent="-457200">
              <a:buFont typeface="+mj-lt"/>
              <a:buAutoNum type="arabicPeriod"/>
            </a:pPr>
            <a:r>
              <a:rPr lang="es-CO" dirty="0"/>
              <a:t>Formación </a:t>
            </a:r>
            <a:r>
              <a:rPr lang="es-CO" dirty="0" smtClean="0"/>
              <a:t>y </a:t>
            </a:r>
            <a:r>
              <a:rPr lang="es-CO" dirty="0"/>
              <a:t>fortalecimiento </a:t>
            </a:r>
            <a:r>
              <a:rPr lang="es-CO" dirty="0" smtClean="0"/>
              <a:t>de </a:t>
            </a:r>
            <a:r>
              <a:rPr lang="es-CO" dirty="0"/>
              <a:t>lazos </a:t>
            </a:r>
            <a:r>
              <a:rPr lang="es-CO" dirty="0" smtClean="0"/>
              <a:t>comunitarios</a:t>
            </a:r>
          </a:p>
          <a:p>
            <a:pPr marL="457200" indent="-457200">
              <a:buFont typeface="+mj-lt"/>
              <a:buAutoNum type="arabicPeriod"/>
            </a:pPr>
            <a:r>
              <a:rPr lang="es-CO" dirty="0" smtClean="0"/>
              <a:t>Movilización social</a:t>
            </a:r>
          </a:p>
          <a:p>
            <a:pPr marL="457200" indent="-457200">
              <a:buFont typeface="+mj-lt"/>
              <a:buAutoNum type="arabicPeriod"/>
            </a:pPr>
            <a:r>
              <a:rPr lang="es-CO" dirty="0" smtClean="0"/>
              <a:t>Defensa participativa</a:t>
            </a:r>
          </a:p>
          <a:p>
            <a:pPr marL="457200" indent="-457200">
              <a:buFont typeface="+mj-lt"/>
              <a:buAutoNum type="arabicPeriod"/>
            </a:pPr>
            <a:endParaRPr lang="es-CO"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006593"/>
            <a:ext cx="4383405" cy="2528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 y="4006593"/>
            <a:ext cx="3790209" cy="2528888"/>
          </a:xfrm>
          <a:prstGeom prst="rect">
            <a:avLst/>
          </a:prstGeom>
        </p:spPr>
      </p:pic>
    </p:spTree>
    <p:extLst>
      <p:ext uri="{BB962C8B-B14F-4D97-AF65-F5344CB8AC3E}">
        <p14:creationId xmlns:p14="http://schemas.microsoft.com/office/powerpoint/2010/main" val="3237366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smtClean="0"/>
              <a:t>USOS Y PROPÓSITOS</a:t>
            </a:r>
            <a:endParaRPr lang="es-C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1698865"/>
              </p:ext>
            </p:extLst>
          </p:nvPr>
        </p:nvGraphicFramePr>
        <p:xfrm>
          <a:off x="457200" y="1447800"/>
          <a:ext cx="8229599" cy="2926079"/>
        </p:xfrm>
        <a:graphic>
          <a:graphicData uri="http://schemas.openxmlformats.org/drawingml/2006/table">
            <a:tbl>
              <a:tblPr firstRow="1" bandRow="1">
                <a:tableStyleId>{21E4AEA4-8DFA-4A89-87EB-49C32662AFE0}</a:tableStyleId>
              </a:tblPr>
              <a:tblGrid>
                <a:gridCol w="1447800"/>
                <a:gridCol w="1295400"/>
                <a:gridCol w="1219200"/>
                <a:gridCol w="990600"/>
                <a:gridCol w="1219200"/>
                <a:gridCol w="990600"/>
                <a:gridCol w="1066799"/>
              </a:tblGrid>
              <a:tr h="370840">
                <a:tc>
                  <a:txBody>
                    <a:bodyPr/>
                    <a:lstStyle/>
                    <a:p>
                      <a:pPr algn="ctr"/>
                      <a:r>
                        <a:rPr lang="es-CO" sz="1400" dirty="0" smtClean="0"/>
                        <a:t>PROPÓSITOS</a:t>
                      </a:r>
                      <a:endParaRPr lang="es-CO" sz="1400" dirty="0"/>
                    </a:p>
                  </a:txBody>
                  <a:tcPr/>
                </a:tc>
                <a:tc>
                  <a:txBody>
                    <a:bodyPr/>
                    <a:lstStyle/>
                    <a:p>
                      <a:pPr algn="ctr"/>
                      <a:r>
                        <a:rPr lang="es-CO" sz="1400" dirty="0" smtClean="0"/>
                        <a:t>GRUPOS</a:t>
                      </a:r>
                      <a:r>
                        <a:rPr lang="es-CO" sz="1400" baseline="0" dirty="0" smtClean="0"/>
                        <a:t> de GOOGLE</a:t>
                      </a:r>
                      <a:endParaRPr lang="es-CO" sz="1400" dirty="0"/>
                    </a:p>
                  </a:txBody>
                  <a:tcPr/>
                </a:tc>
                <a:tc>
                  <a:txBody>
                    <a:bodyPr/>
                    <a:lstStyle/>
                    <a:p>
                      <a:pPr algn="ctr"/>
                      <a:r>
                        <a:rPr lang="es-CO" sz="1400" dirty="0" smtClean="0"/>
                        <a:t>FACEBOOK</a:t>
                      </a:r>
                      <a:endParaRPr lang="es-CO" sz="1400" dirty="0"/>
                    </a:p>
                  </a:txBody>
                  <a:tcPr/>
                </a:tc>
                <a:tc>
                  <a:txBody>
                    <a:bodyPr/>
                    <a:lstStyle/>
                    <a:p>
                      <a:pPr algn="ctr"/>
                      <a:r>
                        <a:rPr lang="es-CO" sz="1400" dirty="0" smtClean="0"/>
                        <a:t>TWITTER</a:t>
                      </a:r>
                      <a:endParaRPr lang="es-CO" sz="1400" dirty="0"/>
                    </a:p>
                  </a:txBody>
                  <a:tcPr/>
                </a:tc>
                <a:tc>
                  <a:txBody>
                    <a:bodyPr/>
                    <a:lstStyle/>
                    <a:p>
                      <a:pPr algn="ctr"/>
                      <a:r>
                        <a:rPr lang="es-CO" sz="1400" dirty="0" smtClean="0"/>
                        <a:t>YOUTUBE</a:t>
                      </a:r>
                      <a:endParaRPr lang="es-CO" sz="1400" dirty="0"/>
                    </a:p>
                  </a:txBody>
                  <a:tcPr/>
                </a:tc>
                <a:tc>
                  <a:txBody>
                    <a:bodyPr/>
                    <a:lstStyle/>
                    <a:p>
                      <a:pPr algn="ctr"/>
                      <a:r>
                        <a:rPr lang="es-CO" sz="1400" dirty="0" smtClean="0"/>
                        <a:t>BLOGS</a:t>
                      </a:r>
                      <a:endParaRPr lang="es-CO" sz="1400" dirty="0"/>
                    </a:p>
                  </a:txBody>
                  <a:tcPr/>
                </a:tc>
                <a:tc>
                  <a:txBody>
                    <a:bodyPr/>
                    <a:lstStyle/>
                    <a:p>
                      <a:pPr algn="ctr"/>
                      <a:r>
                        <a:rPr lang="es-CO" sz="1400" dirty="0" smtClean="0"/>
                        <a:t>CHANGE</a:t>
                      </a:r>
                    </a:p>
                    <a:p>
                      <a:pPr algn="ctr"/>
                      <a:r>
                        <a:rPr lang="es-CO" sz="1400" dirty="0" smtClean="0"/>
                        <a:t>.ORG</a:t>
                      </a:r>
                      <a:endParaRPr lang="es-CO" sz="1400" dirty="0"/>
                    </a:p>
                  </a:txBody>
                  <a:tcPr/>
                </a:tc>
              </a:tr>
              <a:tr h="370840">
                <a:tc>
                  <a:txBody>
                    <a:bodyPr/>
                    <a:lstStyle/>
                    <a:p>
                      <a:pPr algn="ctr"/>
                      <a:r>
                        <a:rPr lang="es-CO" sz="1400" dirty="0" smtClean="0"/>
                        <a:t>Comunicación</a:t>
                      </a:r>
                      <a:r>
                        <a:rPr lang="es-CO" sz="1400" baseline="0" dirty="0" smtClean="0"/>
                        <a:t> amplia</a:t>
                      </a:r>
                      <a:endParaRPr lang="es-CO"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r>
              <a:tr h="370840">
                <a:tc>
                  <a:txBody>
                    <a:bodyPr/>
                    <a:lstStyle/>
                    <a:p>
                      <a:pPr algn="ctr"/>
                      <a:r>
                        <a:rPr lang="es-CO" sz="1400" dirty="0" smtClean="0"/>
                        <a:t>Comunicación grupal</a:t>
                      </a:r>
                      <a:endParaRPr lang="es-CO"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algn="ctr"/>
                      <a:endParaRPr lang="es-CO" sz="2400" b="1" dirty="0">
                        <a:solidFill>
                          <a:srgbClr val="008000"/>
                        </a:solidFill>
                      </a:endParaRPr>
                    </a:p>
                  </a:txBody>
                  <a:tcPr anchor="ctr"/>
                </a:tc>
                <a:tc>
                  <a:txBody>
                    <a:bodyPr/>
                    <a:lstStyle/>
                    <a:p>
                      <a:pPr algn="ctr"/>
                      <a:endParaRPr lang="es-CO" sz="2400" b="1" dirty="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algn="ctr"/>
                      <a:endParaRPr lang="es-CO" sz="2400" b="1" dirty="0">
                        <a:solidFill>
                          <a:srgbClr val="008000"/>
                        </a:solidFill>
                      </a:endParaRPr>
                    </a:p>
                  </a:txBody>
                  <a:tcPr anchor="ctr"/>
                </a:tc>
              </a:tr>
              <a:tr h="370840">
                <a:tc>
                  <a:txBody>
                    <a:bodyPr/>
                    <a:lstStyle/>
                    <a:p>
                      <a:pPr algn="ctr"/>
                      <a:r>
                        <a:rPr lang="es-CO" sz="1400" dirty="0" smtClean="0"/>
                        <a:t>Diálogo</a:t>
                      </a:r>
                      <a:endParaRPr lang="es-CO"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r>
              <a:tr h="370840">
                <a:tc>
                  <a:txBody>
                    <a:bodyPr/>
                    <a:lstStyle/>
                    <a:p>
                      <a:pPr algn="ctr"/>
                      <a:r>
                        <a:rPr lang="es-CO" sz="1400" dirty="0" smtClean="0"/>
                        <a:t>Documentación</a:t>
                      </a:r>
                      <a:endParaRPr lang="es-CO" sz="1400" dirty="0"/>
                    </a:p>
                  </a:txBody>
                  <a:tcPr anchor="ctr"/>
                </a:tc>
                <a:tc>
                  <a:txBody>
                    <a:bodyPr/>
                    <a:lstStyle/>
                    <a:p>
                      <a:pPr algn="ctr"/>
                      <a:endParaRPr lang="es-CO" sz="2400" b="1" dirty="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t>Acción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FF6600"/>
                          </a:solidFill>
                          <a:sym typeface="Wingdings 2"/>
                        </a:rPr>
                        <a:t></a:t>
                      </a:r>
                      <a:endParaRPr lang="es-CO" sz="2400" b="1" dirty="0" smtClean="0">
                        <a:solidFill>
                          <a:srgbClr val="FF66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smtClean="0">
                          <a:solidFill>
                            <a:srgbClr val="008000"/>
                          </a:solidFill>
                          <a:sym typeface="Wingdings 2"/>
                        </a:rPr>
                        <a:t></a:t>
                      </a:r>
                      <a:endParaRPr lang="es-CO" sz="2400" b="1" dirty="0" smtClean="0">
                        <a:solidFill>
                          <a:srgbClr val="008000"/>
                        </a:solidFill>
                      </a:endParaRPr>
                    </a:p>
                  </a:txBody>
                  <a:tcPr anchor="ctr"/>
                </a:tc>
              </a:tr>
            </a:tbl>
          </a:graphicData>
        </a:graphic>
      </p:graphicFrame>
      <p:sp>
        <p:nvSpPr>
          <p:cNvPr id="3" name="TextBox 2"/>
          <p:cNvSpPr txBox="1"/>
          <p:nvPr/>
        </p:nvSpPr>
        <p:spPr>
          <a:xfrm>
            <a:off x="1631925" y="4648200"/>
            <a:ext cx="5873931" cy="1969770"/>
          </a:xfrm>
          <a:prstGeom prst="rect">
            <a:avLst/>
          </a:prstGeom>
          <a:solidFill>
            <a:schemeClr val="bg2">
              <a:lumMod val="50000"/>
              <a:alpha val="37000"/>
            </a:schemeClr>
          </a:solidFill>
          <a:ln w="25400">
            <a:solidFill>
              <a:schemeClr val="bg2">
                <a:lumMod val="50000"/>
              </a:schemeClr>
            </a:solidFill>
          </a:ln>
        </p:spPr>
        <p:txBody>
          <a:bodyPr wrap="square" rtlCol="0">
            <a:spAutoFit/>
          </a:bodyPr>
          <a:lstStyle/>
          <a:p>
            <a:pPr algn="ctr">
              <a:spcAft>
                <a:spcPts val="600"/>
              </a:spcAft>
              <a:defRPr/>
            </a:pPr>
            <a:r>
              <a:rPr lang="es-CO" u="sng" dirty="0" smtClean="0">
                <a:sym typeface="Wingdings 2"/>
              </a:rPr>
              <a:t>CLAVE</a:t>
            </a:r>
          </a:p>
          <a:p>
            <a:pPr>
              <a:spcAft>
                <a:spcPts val="600"/>
              </a:spcAft>
              <a:defRPr/>
            </a:pPr>
            <a:r>
              <a:rPr lang="es-CO" sz="1400" dirty="0" smtClean="0">
                <a:sym typeface="Wingdings 2"/>
              </a:rPr>
              <a:t>Dos (): 	El medio es excelente para realizar el propósito indicado</a:t>
            </a:r>
          </a:p>
          <a:p>
            <a:pPr>
              <a:spcAft>
                <a:spcPts val="600"/>
              </a:spcAft>
              <a:defRPr/>
            </a:pPr>
            <a:r>
              <a:rPr lang="es-CO" sz="1400" dirty="0" smtClean="0">
                <a:sym typeface="Wingdings 2"/>
              </a:rPr>
              <a:t>Una ():  	El </a:t>
            </a:r>
            <a:r>
              <a:rPr lang="es-CO" sz="1400" dirty="0">
                <a:sym typeface="Wingdings 2"/>
              </a:rPr>
              <a:t>medio</a:t>
            </a:r>
            <a:r>
              <a:rPr lang="es-CO" sz="1400" dirty="0" smtClean="0">
                <a:sym typeface="Wingdings 2"/>
              </a:rPr>
              <a:t> permite alcanzar </a:t>
            </a:r>
            <a:r>
              <a:rPr lang="es-CO" sz="1400" dirty="0">
                <a:sym typeface="Wingdings 2"/>
              </a:rPr>
              <a:t>el propósito </a:t>
            </a:r>
            <a:r>
              <a:rPr lang="es-CO" sz="1400" dirty="0" smtClean="0">
                <a:sym typeface="Wingdings 2"/>
              </a:rPr>
              <a:t>indicado, pero no es 	ideal y requiere el apoyo de medios suplementarios</a:t>
            </a:r>
          </a:p>
          <a:p>
            <a:pPr>
              <a:spcAft>
                <a:spcPts val="600"/>
              </a:spcAft>
              <a:defRPr/>
            </a:pPr>
            <a:r>
              <a:rPr lang="es-CO" sz="1400" dirty="0" smtClean="0">
                <a:sym typeface="Wingdings 2"/>
              </a:rPr>
              <a:t>Ninguna: 	El medio no permite alcanzar el propósito indicado o 	solamente con dificultades</a:t>
            </a:r>
            <a:endParaRPr lang="es-CO" sz="1400" dirty="0"/>
          </a:p>
          <a:p>
            <a:pPr>
              <a:defRPr/>
            </a:pPr>
            <a:endParaRPr lang="es-CO" sz="1400" b="1" dirty="0"/>
          </a:p>
        </p:txBody>
      </p:sp>
    </p:spTree>
    <p:extLst>
      <p:ext uri="{BB962C8B-B14F-4D97-AF65-F5344CB8AC3E}">
        <p14:creationId xmlns:p14="http://schemas.microsoft.com/office/powerpoint/2010/main" val="15782932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09600"/>
            <a:ext cx="1335218" cy="1000125"/>
          </a:xfrm>
          <a:prstGeom prst="rect">
            <a:avLst/>
          </a:prstGeom>
        </p:spPr>
      </p:pic>
      <p:sp>
        <p:nvSpPr>
          <p:cNvPr id="2" name="Title 1"/>
          <p:cNvSpPr>
            <a:spLocks noGrp="1"/>
          </p:cNvSpPr>
          <p:nvPr>
            <p:ph type="title"/>
          </p:nvPr>
        </p:nvSpPr>
        <p:spPr/>
        <p:txBody>
          <a:bodyPr>
            <a:normAutofit fontScale="90000"/>
          </a:bodyPr>
          <a:lstStyle/>
          <a:p>
            <a:r>
              <a:rPr lang="es-CO" dirty="0" smtClean="0"/>
              <a:t>GRUPOS DE GOOGLE - RESUMEN</a:t>
            </a:r>
            <a:endParaRPr lang="es-CO" dirty="0"/>
          </a:p>
        </p:txBody>
      </p:sp>
      <p:sp>
        <p:nvSpPr>
          <p:cNvPr id="3" name="Content Placeholder 2"/>
          <p:cNvSpPr>
            <a:spLocks noGrp="1"/>
          </p:cNvSpPr>
          <p:nvPr>
            <p:ph idx="1"/>
          </p:nvPr>
        </p:nvSpPr>
        <p:spPr/>
        <p:txBody>
          <a:bodyPr/>
          <a:lstStyle/>
          <a:p>
            <a:r>
              <a:rPr lang="es-CO" dirty="0" smtClean="0"/>
              <a:t>Uno de varios productos de Google</a:t>
            </a:r>
          </a:p>
          <a:p>
            <a:r>
              <a:rPr lang="es-ES" dirty="0" smtClean="0"/>
              <a:t>Uso: Participar en el grupo por la página de web </a:t>
            </a:r>
            <a:r>
              <a:rPr lang="es-ES" dirty="0"/>
              <a:t>o </a:t>
            </a:r>
            <a:r>
              <a:rPr lang="es-ES" dirty="0" smtClean="0"/>
              <a:t>correo electrónico</a:t>
            </a:r>
            <a:endParaRPr lang="es-CO" dirty="0" smtClean="0"/>
          </a:p>
          <a:p>
            <a:r>
              <a:rPr lang="es-CO" dirty="0" smtClean="0"/>
              <a:t>Ventajas:</a:t>
            </a:r>
          </a:p>
          <a:p>
            <a:pPr lvl="1">
              <a:buFont typeface="Wingdings" pitchFamily="2" charset="2"/>
              <a:buChar char="Ø"/>
            </a:pPr>
            <a:r>
              <a:rPr lang="es-CO" dirty="0" smtClean="0"/>
              <a:t> Comunicación grupal</a:t>
            </a:r>
            <a:endParaRPr lang="es-CO" dirty="0"/>
          </a:p>
          <a:p>
            <a:pPr lvl="1">
              <a:buFont typeface="Wingdings" pitchFamily="2" charset="2"/>
              <a:buChar char="Ø"/>
            </a:pPr>
            <a:r>
              <a:rPr lang="es-CO" dirty="0" smtClean="0"/>
              <a:t> Fácil y sencillo</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919" y="4267200"/>
            <a:ext cx="6704762" cy="218412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46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609600"/>
            <a:ext cx="1335218" cy="1000125"/>
          </a:xfrm>
          <a:prstGeom prst="rect">
            <a:avLst/>
          </a:prstGeom>
        </p:spPr>
      </p:pic>
      <p:sp>
        <p:nvSpPr>
          <p:cNvPr id="2" name="Title 1"/>
          <p:cNvSpPr>
            <a:spLocks noGrp="1"/>
          </p:cNvSpPr>
          <p:nvPr>
            <p:ph type="title"/>
          </p:nvPr>
        </p:nvSpPr>
        <p:spPr/>
        <p:txBody>
          <a:bodyPr>
            <a:normAutofit/>
          </a:bodyPr>
          <a:lstStyle/>
          <a:p>
            <a:r>
              <a:rPr lang="es-CO" sz="3600" dirty="0" smtClean="0"/>
              <a:t>GRUPOS DE GOOGLE - EJEMPLO</a:t>
            </a:r>
            <a:endParaRPr lang="es-CO" sz="3600" dirty="0"/>
          </a:p>
        </p:txBody>
      </p:sp>
      <p:sp>
        <p:nvSpPr>
          <p:cNvPr id="3" name="Content Placeholder 2"/>
          <p:cNvSpPr>
            <a:spLocks noGrp="1"/>
          </p:cNvSpPr>
          <p:nvPr>
            <p:ph idx="1"/>
          </p:nvPr>
        </p:nvSpPr>
        <p:spPr/>
        <p:txBody>
          <a:bodyPr/>
          <a:lstStyle/>
          <a:p>
            <a:r>
              <a:rPr lang="es-CO" dirty="0" err="1" smtClean="0"/>
              <a:t>Tamms</a:t>
            </a:r>
            <a:r>
              <a:rPr lang="es-CO" dirty="0" smtClean="0"/>
              <a:t> </a:t>
            </a:r>
            <a:r>
              <a:rPr lang="es-CO" dirty="0" err="1" smtClean="0"/>
              <a:t>Year</a:t>
            </a:r>
            <a:r>
              <a:rPr lang="es-CO" dirty="0" smtClean="0"/>
              <a:t> Ten </a:t>
            </a:r>
            <a:r>
              <a:rPr lang="es-CO" dirty="0" err="1" smtClean="0"/>
              <a:t>Campaign</a:t>
            </a:r>
            <a:endParaRPr lang="es-CO" dirty="0" smtClean="0"/>
          </a:p>
          <a:p>
            <a:pPr lvl="2">
              <a:buFont typeface="Wingdings" pitchFamily="2" charset="2"/>
              <a:buChar char="Ø"/>
            </a:pPr>
            <a:r>
              <a:rPr lang="es-CO" dirty="0"/>
              <a:t> Campaña</a:t>
            </a:r>
            <a:r>
              <a:rPr lang="es-CO" dirty="0" smtClean="0"/>
              <a:t> contra una cárcel inhumana</a:t>
            </a:r>
          </a:p>
          <a:p>
            <a:pPr lvl="2">
              <a:buFont typeface="Wingdings" pitchFamily="2" charset="2"/>
              <a:buChar char="Ø"/>
            </a:pPr>
            <a:r>
              <a:rPr lang="es-CO" dirty="0" smtClean="0"/>
              <a:t> Uso prolongado de aislamiento</a:t>
            </a:r>
          </a:p>
          <a:p>
            <a:r>
              <a:rPr lang="es-CO" dirty="0" smtClean="0"/>
              <a:t>La participación del </a:t>
            </a:r>
            <a:r>
              <a:rPr lang="es-CO" dirty="0" err="1"/>
              <a:t>Midwest</a:t>
            </a:r>
            <a:r>
              <a:rPr lang="es-CO" dirty="0"/>
              <a:t> </a:t>
            </a:r>
            <a:r>
              <a:rPr lang="es-CO" dirty="0" err="1"/>
              <a:t>Coalition</a:t>
            </a:r>
            <a:r>
              <a:rPr lang="es-CO" dirty="0"/>
              <a:t> </a:t>
            </a:r>
            <a:r>
              <a:rPr lang="es-CO" dirty="0" err="1"/>
              <a:t>for</a:t>
            </a:r>
            <a:r>
              <a:rPr lang="es-CO" dirty="0"/>
              <a:t> Human </a:t>
            </a:r>
            <a:r>
              <a:rPr lang="es-CO" dirty="0" err="1" smtClean="0"/>
              <a:t>Rights</a:t>
            </a:r>
            <a:endParaRPr lang="es-CO" dirty="0" smtClean="0"/>
          </a:p>
          <a:p>
            <a:r>
              <a:rPr lang="es-CO" dirty="0" smtClean="0"/>
              <a:t>La creación de un Grupo de Google “</a:t>
            </a:r>
            <a:r>
              <a:rPr lang="es-CO" dirty="0" err="1" smtClean="0"/>
              <a:t>Tamms</a:t>
            </a:r>
            <a:r>
              <a:rPr lang="es-CO" dirty="0" smtClean="0"/>
              <a:t> Rapid Response Network”</a:t>
            </a:r>
          </a:p>
          <a:p>
            <a:r>
              <a:rPr lang="es-CO" dirty="0" smtClean="0"/>
              <a:t>El gobierno de Illinois cerr</a:t>
            </a:r>
            <a:r>
              <a:rPr lang="es-CO" dirty="0"/>
              <a:t>ó</a:t>
            </a:r>
            <a:r>
              <a:rPr lang="es-CO" dirty="0" smtClean="0"/>
              <a:t> </a:t>
            </a:r>
            <a:br>
              <a:rPr lang="es-CO" dirty="0" smtClean="0"/>
            </a:br>
            <a:r>
              <a:rPr lang="es-CO" dirty="0" smtClean="0"/>
              <a:t>el cárcel en diciembre de 2012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733" y="3733800"/>
            <a:ext cx="3720129" cy="2689939"/>
          </a:xfrm>
          <a:prstGeom prst="rect">
            <a:avLst/>
          </a:prstGeom>
        </p:spPr>
      </p:pic>
    </p:spTree>
    <p:extLst>
      <p:ext uri="{BB962C8B-B14F-4D97-AF65-F5344CB8AC3E}">
        <p14:creationId xmlns:p14="http://schemas.microsoft.com/office/powerpoint/2010/main" val="22392578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8023</TotalTime>
  <Words>4150</Words>
  <Application>Microsoft Macintosh PowerPoint</Application>
  <PresentationFormat>On-screen Show (4:3)</PresentationFormat>
  <Paragraphs>391</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El Uso de LOS Medios Sociales para la Defensa de los Derechos Humanos</vt:lpstr>
      <vt:lpstr>PowerPoint Presentation</vt:lpstr>
      <vt:lpstr>RESUMEN</vt:lpstr>
      <vt:lpstr>CONTEXTO: LA DEFENSA DE LOS DDHH</vt:lpstr>
      <vt:lpstr>CONTEXTO:  LA COMUNICACION ESTRATEGICA</vt:lpstr>
      <vt:lpstr>USOS Y PROPÓSITOS</vt:lpstr>
      <vt:lpstr>USOS Y PROPÓSITOS</vt:lpstr>
      <vt:lpstr>GRUPOS DE GOOGLE - RESUMEN</vt:lpstr>
      <vt:lpstr>GRUPOS DE GOOGLE - EJEMPLO</vt:lpstr>
      <vt:lpstr>FACEBOOK - RESUMEN</vt:lpstr>
      <vt:lpstr>FACEBOOK - EJEMPLOS</vt:lpstr>
      <vt:lpstr>TWITTER - RESUMEN</vt:lpstr>
      <vt:lpstr>TWITTER - EJEMPLOS</vt:lpstr>
      <vt:lpstr>YOUTUBE - RESUMEN</vt:lpstr>
      <vt:lpstr>YOUTUBE - EJEMPLOS</vt:lpstr>
      <vt:lpstr>BLOGS - RESUMEN</vt:lpstr>
      <vt:lpstr>BLOGS - EJEMPLOS</vt:lpstr>
      <vt:lpstr>CHANGE.ORG - RESUMEN</vt:lpstr>
      <vt:lpstr>CHANGE.ORG - EJEMPLOS</vt:lpstr>
      <vt:lpstr>OTROS MEDIOS PERTINENTES</vt:lpstr>
      <vt:lpstr>MEJORES PRÁCTICAS: CONSIDERAR EL MENSAJE</vt:lpstr>
      <vt:lpstr>MEJORES PRÁCTICAS: USAR VARIOS MEDIOS</vt:lpstr>
      <vt:lpstr>MEJORES PRÁCTICAS: PRIORIZAR LA SEGURIDAD</vt:lpstr>
      <vt:lpstr>PREGUNTAS PARA DISCUSION</vt:lpstr>
      <vt:lpstr>RECURSOS Y  FUENTES</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Uso de LOS Medios Sociales para la Defensa de los Derechos Humanos</dc:title>
  <dc:creator>Claire Leslie</dc:creator>
  <cp:lastModifiedBy>Leah  Marks</cp:lastModifiedBy>
  <cp:revision>295</cp:revision>
  <cp:lastPrinted>2013-07-26T20:58:14Z</cp:lastPrinted>
  <dcterms:created xsi:type="dcterms:W3CDTF">2013-07-19T17:37:10Z</dcterms:created>
  <dcterms:modified xsi:type="dcterms:W3CDTF">2013-08-16T19:31:57Z</dcterms:modified>
</cp:coreProperties>
</file>